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6"/>
  </p:notesMasterIdLst>
  <p:sldIdLst>
    <p:sldId id="275" r:id="rId2"/>
    <p:sldId id="295" r:id="rId3"/>
    <p:sldId id="296" r:id="rId4"/>
    <p:sldId id="297" r:id="rId5"/>
    <p:sldId id="298" r:id="rId6"/>
    <p:sldId id="294" r:id="rId7"/>
    <p:sldId id="276" r:id="rId8"/>
    <p:sldId id="278" r:id="rId9"/>
    <p:sldId id="300" r:id="rId10"/>
    <p:sldId id="302" r:id="rId11"/>
    <p:sldId id="303" r:id="rId12"/>
    <p:sldId id="304" r:id="rId13"/>
    <p:sldId id="305" r:id="rId14"/>
    <p:sldId id="306" r:id="rId15"/>
    <p:sldId id="307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73875" cy="10063163"/>
  <p:defaultTextStyle>
    <a:defPPr>
      <a:defRPr lang="de-DE"/>
    </a:defPPr>
    <a:lvl1pPr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23E004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8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fld id="{EE93BCD6-884C-4177-BA4E-A75D6B4288F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80654-ABE7-4F6A-BD48-FC9ACBBBAD8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AAB2E-C49E-46CD-B394-21C58A4B821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14313"/>
            <a:ext cx="2120900" cy="591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4313"/>
            <a:ext cx="6213475" cy="591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71C25E-6652-45AA-9EF1-15B91A3C9FB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D86DD-8DF8-42E1-815D-8D15AE6598E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58DF45-A0A2-4919-B436-DA36E424D71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BA82B-0FCB-4A8B-8F56-4C0D4D2497A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6BA22-328A-4AE9-8528-A63157D5C66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24CB9C-4F76-485D-BCFB-EEB262DDF72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C4B44-C276-48D0-8565-08D5A1FAD93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4306F5-CF6F-4EEA-AFD9-A2321D51B3B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5B45C9-D4A5-4B04-9320-55FAA918044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ChangeArrowheads="1"/>
          </p:cNvSpPr>
          <p:nvPr/>
        </p:nvSpPr>
        <p:spPr bwMode="gray">
          <a:xfrm>
            <a:off x="4429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de-DE" sz="2400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Elektronentransfer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363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3638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13C48765-2D9F-417C-B6A1-A0F4AF7CB4F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23897-9231-4BD3-A5BB-9C9995D59A68}" type="slidenum">
              <a:rPr lang="de-DE"/>
              <a:pPr/>
              <a:t>1</a:t>
            </a:fld>
            <a:endParaRPr lang="de-DE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4313"/>
            <a:ext cx="8476431" cy="622300"/>
          </a:xfrm>
        </p:spPr>
        <p:txBody>
          <a:bodyPr/>
          <a:lstStyle/>
          <a:p>
            <a:r>
              <a:rPr lang="de-DE" sz="3600" dirty="0" smtClean="0"/>
              <a:t>Selbstorganisation: Grundprinzipien</a:t>
            </a:r>
            <a:endParaRPr lang="de-DE" sz="3600" dirty="0"/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28248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1. Begriffsbestimmung</a:t>
            </a:r>
            <a:endParaRPr lang="de-DE" b="1" dirty="0"/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500" name="Rectangle 20"/>
          <p:cNvSpPr>
            <a:spLocks noChangeArrowheads="1"/>
          </p:cNvSpPr>
          <p:nvPr/>
        </p:nvSpPr>
        <p:spPr bwMode="auto">
          <a:xfrm>
            <a:off x="395288" y="1689012"/>
            <a:ext cx="8208962" cy="1200329"/>
          </a:xfrm>
          <a:prstGeom prst="rect">
            <a:avLst/>
          </a:prstGeom>
          <a:noFill/>
          <a:ln w="254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smtClean="0"/>
              <a:t>Selbstorganisation</a:t>
            </a:r>
            <a:r>
              <a:rPr lang="de-DE" dirty="0" smtClean="0"/>
              <a:t>: Spontane Entstehung von neuen Strukturen und Bewegungsformen aus dem System heraus, ohne strukturgebende Einwirkung von außen oder durch gespeicherte Strukturvorgaben (Programme) im Inneren.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95536" y="3212976"/>
            <a:ext cx="67258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 smtClean="0"/>
              <a:t>Synonyme Begriffsbildungen </a:t>
            </a:r>
            <a:r>
              <a:rPr lang="de-DE" dirty="0" smtClean="0"/>
              <a:t>zur Selbstorganisationstheorie: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Irreversible nichtlineare Thermodynamik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Nichtlineare Dynamik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Theorie dissipativer Strukturen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err="1" smtClean="0"/>
              <a:t>Synergetik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Chaostheorie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Komplexitätstheorie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BEEBD-7A8D-43F5-892D-E48C86BFA1BE}" type="slidenum">
              <a:rPr lang="de-DE"/>
              <a:pPr/>
              <a:t>10</a:t>
            </a:fld>
            <a:endParaRPr lang="de-DE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61045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7</a:t>
            </a:r>
            <a:r>
              <a:rPr lang="de-DE" b="1" dirty="0" smtClean="0"/>
              <a:t>. Kybernetik (verallgemeinerte Regelungstheorie)</a:t>
            </a:r>
            <a:endParaRPr lang="de-DE" b="1" dirty="0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67544" y="1412776"/>
            <a:ext cx="8208912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de-DE" dirty="0" smtClean="0"/>
              <a:t>Kybernetik: Lehre von den Regelungsvorgängen in Natur, Technik und Gesellschaft (Norbert Wiener: </a:t>
            </a:r>
            <a:r>
              <a:rPr lang="en-US" dirty="0" smtClean="0"/>
              <a:t>: "</a:t>
            </a:r>
            <a:r>
              <a:rPr lang="en-US" i="1" dirty="0" smtClean="0"/>
              <a:t>Cybernetics. Control and Communications in the Animal and the Machine</a:t>
            </a:r>
            <a:r>
              <a:rPr lang="en-US" dirty="0" smtClean="0"/>
              <a:t>", New York 1948</a:t>
            </a:r>
            <a:r>
              <a:rPr lang="de-DE" dirty="0" smtClean="0"/>
              <a:t>) </a:t>
            </a:r>
          </a:p>
          <a:p>
            <a:pPr marL="342900" indent="-342900"/>
            <a:r>
              <a:rPr lang="de-DE" dirty="0" smtClean="0"/>
              <a:t>Gibt Antwort auf die Frage nach </a:t>
            </a:r>
            <a:r>
              <a:rPr lang="de-DE" dirty="0" smtClean="0">
                <a:solidFill>
                  <a:srgbClr val="FF0000"/>
                </a:solidFill>
              </a:rPr>
              <a:t>den systemischen Ursachen </a:t>
            </a:r>
            <a:r>
              <a:rPr lang="de-DE" dirty="0" smtClean="0"/>
              <a:t>von Stabilität und Instabilität.</a:t>
            </a:r>
          </a:p>
          <a:p>
            <a:pPr marL="342900" indent="-342900"/>
            <a:r>
              <a:rPr lang="de-DE" dirty="0" smtClean="0"/>
              <a:t>Zentraler Begriff</a:t>
            </a:r>
            <a:r>
              <a:rPr lang="de-DE" dirty="0" smtClean="0">
                <a:solidFill>
                  <a:srgbClr val="FF0000"/>
                </a:solidFill>
              </a:rPr>
              <a:t>: Rückkopplung, Feedback </a:t>
            </a:r>
            <a:r>
              <a:rPr lang="de-DE" dirty="0" smtClean="0"/>
              <a:t>(Loop):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die von einer Ursache hervorgerufene Wirkung wirkt auf die Ursache zurück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Die Wirkung erfolgt mit endlicher Geschwindigkeit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467544" y="4509120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Rückkopplung im herkömmlichen Sinne bedeutet </a:t>
            </a:r>
            <a:r>
              <a:rPr lang="de-DE" dirty="0" smtClean="0">
                <a:solidFill>
                  <a:srgbClr val="FF0000"/>
                </a:solidFill>
              </a:rPr>
              <a:t>immer negative Rückkopplung</a:t>
            </a:r>
            <a:r>
              <a:rPr lang="de-DE" dirty="0" smtClean="0"/>
              <a:t>: eine Abweichung von der Zielgröße führt zu Prozessen (Kräften), welche diese Abweichungen verkleinern!</a:t>
            </a:r>
          </a:p>
          <a:p>
            <a:pPr>
              <a:buFont typeface="Wingdings" pitchFamily="2" charset="2"/>
              <a:buChar char="à"/>
            </a:pPr>
            <a:r>
              <a:rPr lang="de-DE" dirty="0" smtClean="0">
                <a:sym typeface="Wingdings" pitchFamily="2" charset="2"/>
              </a:rPr>
              <a:t> Asymptotische Stabilität!</a:t>
            </a: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 </a:t>
            </a:r>
            <a:r>
              <a:rPr lang="de-DE" dirty="0" smtClean="0">
                <a:sym typeface="Wingdings" pitchFamily="2" charset="2"/>
              </a:rPr>
              <a:t>typisch für alle Regelungssysteme (z.B. Thermostat)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BEEBD-7A8D-43F5-892D-E48C86BFA1BE}" type="slidenum">
              <a:rPr lang="de-DE"/>
              <a:pPr/>
              <a:t>11</a:t>
            </a:fld>
            <a:endParaRPr lang="de-DE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182133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7</a:t>
            </a:r>
            <a:r>
              <a:rPr lang="de-DE" b="1" dirty="0" smtClean="0"/>
              <a:t>. Kybernetik:</a:t>
            </a:r>
            <a:endParaRPr lang="de-DE" b="1" dirty="0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18465" name="Rectangle 1"/>
          <p:cNvSpPr>
            <a:spLocks noChangeArrowheads="1"/>
          </p:cNvSpPr>
          <p:nvPr/>
        </p:nvSpPr>
        <p:spPr bwMode="auto">
          <a:xfrm>
            <a:off x="2123728" y="980728"/>
            <a:ext cx="4932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Prinzip eines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Regelkreises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(z.B. Thermostat):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18466" name="Object 2"/>
          <p:cNvGraphicFramePr>
            <a:graphicFrameLocks noChangeAspect="1"/>
          </p:cNvGraphicFramePr>
          <p:nvPr/>
        </p:nvGraphicFramePr>
        <p:xfrm>
          <a:off x="1763688" y="2060848"/>
          <a:ext cx="5076825" cy="3257550"/>
        </p:xfrm>
        <a:graphic>
          <a:graphicData uri="http://schemas.openxmlformats.org/presentationml/2006/ole">
            <p:oleObj spid="_x0000_s318466" name="Picture" r:id="rId3" imgW="3520440" imgH="226060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BEEBD-7A8D-43F5-892D-E48C86BFA1BE}" type="slidenum">
              <a:rPr lang="de-DE"/>
              <a:pPr/>
              <a:t>12</a:t>
            </a:fld>
            <a:endParaRPr lang="de-DE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182133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7</a:t>
            </a:r>
            <a:r>
              <a:rPr lang="de-DE" b="1" dirty="0" smtClean="0"/>
              <a:t>. Kybernetik:</a:t>
            </a:r>
            <a:endParaRPr lang="de-DE" b="1" dirty="0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18465" name="Rectangle 1"/>
          <p:cNvSpPr>
            <a:spLocks noChangeArrowheads="1"/>
          </p:cNvSpPr>
          <p:nvPr/>
        </p:nvSpPr>
        <p:spPr bwMode="auto">
          <a:xfrm>
            <a:off x="2123728" y="980728"/>
            <a:ext cx="4932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Prinzip eines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Regelkreises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(z.B. Thermostat):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611560" y="1772816"/>
            <a:ext cx="66602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Wenn:	Istwert  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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Sollwert  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Regelabweichung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		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Korrekturreaktion wird ausgelöst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611560" y="2564904"/>
            <a:ext cx="698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Stellglied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Korrekturmechanismus, z.B. Heizung/Kühlung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683568" y="3140968"/>
            <a:ext cx="7416824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unstetige Regler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z.B. Zweipunktregelung: Stellglied arbeitet 	entweder (mit konstanter Leistung) oder arbeitet nicht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stetige Regler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die Intensität des Stellgliedes nimmt mit der 	Größe der Regelabweichung zu.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2567" name="Rectangle 7"/>
          <p:cNvSpPr>
            <a:spLocks noChangeArrowheads="1"/>
          </p:cNvSpPr>
          <p:nvPr/>
        </p:nvSpPr>
        <p:spPr bwMode="auto">
          <a:xfrm>
            <a:off x="683568" y="5301208"/>
            <a:ext cx="78123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Totzeit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systembedingte zeitliche Verzögerung, die zwischen dem Feststellen der Regelabweichung und der Reaktion des Stellgliedes verstreicht.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BEEBD-7A8D-43F5-892D-E48C86BFA1BE}" type="slidenum">
              <a:rPr lang="de-DE"/>
              <a:pPr/>
              <a:t>13</a:t>
            </a:fld>
            <a:endParaRPr lang="de-DE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182133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7</a:t>
            </a:r>
            <a:r>
              <a:rPr lang="de-DE" b="1" dirty="0" smtClean="0"/>
              <a:t>. Kybernetik:</a:t>
            </a:r>
            <a:endParaRPr lang="de-DE" b="1" dirty="0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18465" name="Rectangle 1"/>
          <p:cNvSpPr>
            <a:spLocks noChangeArrowheads="1"/>
          </p:cNvSpPr>
          <p:nvPr/>
        </p:nvSpPr>
        <p:spPr bwMode="auto">
          <a:xfrm>
            <a:off x="2195736" y="980728"/>
            <a:ext cx="49320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Beispiele von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Regelkreisen (= negative Rückkopplung)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611560" y="1700808"/>
            <a:ext cx="7724038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Thermostat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Reaktion erster Ordnung: </a:t>
            </a:r>
            <a:r>
              <a:rPr lang="de-DE" dirty="0" err="1" smtClean="0"/>
              <a:t>dx</a:t>
            </a:r>
            <a:r>
              <a:rPr lang="de-DE" dirty="0" smtClean="0"/>
              <a:t>/</a:t>
            </a:r>
            <a:r>
              <a:rPr lang="de-DE" dirty="0" err="1" smtClean="0"/>
              <a:t>dt</a:t>
            </a:r>
            <a:r>
              <a:rPr lang="de-DE" dirty="0" smtClean="0"/>
              <a:t> = -</a:t>
            </a:r>
            <a:r>
              <a:rPr lang="de-DE" dirty="0" err="1" smtClean="0"/>
              <a:t>kx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Fliehkraftregler der Dampfmaschine: dynamische Stabilität, Maxwell 1867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Konvergenz von iterativen Algorithmen, Fixpunktsatz in der Mathematik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Bestimmung des Schwerpunktes eines glatten Stabes</a:t>
            </a:r>
          </a:p>
          <a:p>
            <a:pPr lvl="0">
              <a:buFont typeface="Arial" pitchFamily="34" charset="0"/>
              <a:buChar char="•"/>
            </a:pPr>
            <a:r>
              <a:rPr lang="de-DE" dirty="0" smtClean="0"/>
              <a:t>Pupillenreaktion  (</a:t>
            </a:r>
            <a:r>
              <a:rPr lang="de-DE" dirty="0" smtClean="0">
                <a:sym typeface="Symbol"/>
              </a:rPr>
              <a:t></a:t>
            </a:r>
            <a:r>
              <a:rPr lang="de-DE" dirty="0" smtClean="0"/>
              <a:t> Pupillen-Oszillationen!)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11560" y="4653136"/>
            <a:ext cx="792088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der klassischen Kybernetik sind nur negative Rückkopplungen wünschenswert.</a:t>
            </a:r>
          </a:p>
          <a:p>
            <a:r>
              <a:rPr lang="de-DE" dirty="0" smtClean="0"/>
              <a:t>Ebenso wird in der Homöostase-Theorie postuliert, </a:t>
            </a:r>
            <a:r>
              <a:rPr lang="de-DE" dirty="0" err="1" smtClean="0"/>
              <a:t>daß</a:t>
            </a:r>
            <a:r>
              <a:rPr lang="de-DE" dirty="0" smtClean="0"/>
              <a:t> sich die Lebewesen in einem ständigen dynamischen Gleichgewicht (durch negative Rückkopplungen) mit der Umwelt befinden.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BEEBD-7A8D-43F5-892D-E48C86BFA1BE}" type="slidenum">
              <a:rPr lang="de-DE"/>
              <a:pPr/>
              <a:t>14</a:t>
            </a:fld>
            <a:endParaRPr lang="de-DE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3886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7</a:t>
            </a:r>
            <a:r>
              <a:rPr lang="de-DE" b="1" dirty="0" smtClean="0"/>
              <a:t>. Verallgemeinerte Kybernetik:</a:t>
            </a:r>
            <a:endParaRPr lang="de-DE" b="1" dirty="0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18465" name="Rectangle 1"/>
          <p:cNvSpPr>
            <a:spLocks noChangeArrowheads="1"/>
          </p:cNvSpPr>
          <p:nvPr/>
        </p:nvSpPr>
        <p:spPr bwMode="auto">
          <a:xfrm>
            <a:off x="3131840" y="1340768"/>
            <a:ext cx="4932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Die Rolle positiver Rückkopplungen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611560" y="1988840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Jede Regelung kann durch zu große Verstärkung und/oder Totzeit instabil werden: „</a:t>
            </a:r>
            <a:r>
              <a:rPr lang="de-DE" dirty="0" err="1" smtClean="0"/>
              <a:t>Reglerkatastrophe</a:t>
            </a:r>
            <a:r>
              <a:rPr lang="de-DE" dirty="0" smtClean="0"/>
              <a:t>“, Pupillenoszillationen, Stottern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Positive Rückkopplungen haben auch </a:t>
            </a:r>
            <a:r>
              <a:rPr lang="de-DE" dirty="0" err="1" smtClean="0"/>
              <a:t>auch</a:t>
            </a:r>
            <a:r>
              <a:rPr lang="de-DE" dirty="0" smtClean="0"/>
              <a:t> eine wichtige konstruktive Rolle: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Entstehung von neuen Eigenschaften in der Evolution und in der Ontogenese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Immer wenn ein Zustand instabil wird und durch neue stabile abgelöst wird, tritt eine Phase der positiven Rückkopplung ein: die Wirkung wirkt verstärkend auf die Ursache zurück!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Schalter in der Generegulation, </a:t>
            </a:r>
            <a:r>
              <a:rPr lang="de-DE" dirty="0" err="1" smtClean="0"/>
              <a:t>lac</a:t>
            </a:r>
            <a:r>
              <a:rPr lang="de-DE" dirty="0" smtClean="0"/>
              <a:t> </a:t>
            </a:r>
            <a:r>
              <a:rPr lang="de-DE" dirty="0" err="1" smtClean="0"/>
              <a:t>operon</a:t>
            </a:r>
            <a:r>
              <a:rPr lang="de-DE" dirty="0" smtClean="0"/>
              <a:t> (1961 Monod und Jacob): Schaltung zwischen Glucose- und </a:t>
            </a:r>
            <a:r>
              <a:rPr lang="de-DE" dirty="0" err="1" smtClean="0"/>
              <a:t>Lactosestoffwechsel</a:t>
            </a:r>
            <a:r>
              <a:rPr lang="de-DE" dirty="0" smtClean="0"/>
              <a:t> von E. coli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BEEBD-7A8D-43F5-892D-E48C86BFA1BE}" type="slidenum">
              <a:rPr lang="de-DE"/>
              <a:pPr/>
              <a:t>15</a:t>
            </a:fld>
            <a:endParaRPr lang="de-DE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220605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Vorläufiges Fazit:</a:t>
            </a:r>
            <a:endParaRPr lang="de-DE" b="1" dirty="0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611560" y="1988840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Stabilitätstheorie und Regelungstheorie (verallgemeinerte Kybernetik) bilden zwei verschiedene Aspekte von sich selbst organisierenden Systemen ab.</a:t>
            </a:r>
          </a:p>
          <a:p>
            <a:endParaRPr lang="de-DE" dirty="0" smtClean="0"/>
          </a:p>
          <a:p>
            <a:r>
              <a:rPr lang="de-DE" dirty="0" smtClean="0"/>
              <a:t>Während die Kybernetik mehr das Verständnis der zugrunde liegenden Mechanismen befördert, ist die Stabilitätstheorie geeigneter für die weitere mathematische Analyse der Selbstorganisation!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592C79-41A7-4AD8-A371-8C7F1AA0E354}" type="slidenum">
              <a:rPr lang="de-DE"/>
              <a:pPr/>
              <a:t>16</a:t>
            </a:fld>
            <a:endParaRPr lang="de-DE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57356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8</a:t>
            </a:r>
            <a:r>
              <a:rPr lang="de-DE" b="1" dirty="0" smtClean="0"/>
              <a:t>. </a:t>
            </a:r>
            <a:r>
              <a:rPr lang="de-DE" b="1" dirty="0"/>
              <a:t>Skizze der mathematischen Stabilitätsanalyse</a:t>
            </a:r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376238" y="1484313"/>
            <a:ext cx="79771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Welche mathematische Entsprechung hat die intuitive mechanische Analogie </a:t>
            </a:r>
            <a:br>
              <a:rPr lang="de-DE"/>
            </a:br>
            <a:r>
              <a:rPr lang="de-DE"/>
              <a:t>der Stabilität?</a:t>
            </a:r>
          </a:p>
        </p:txBody>
      </p:sp>
      <p:sp>
        <p:nvSpPr>
          <p:cNvPr id="280593" name="Ellipse2"/>
          <p:cNvSpPr>
            <a:spLocks noChangeArrowheads="1"/>
          </p:cNvSpPr>
          <p:nvPr/>
        </p:nvSpPr>
        <p:spPr bwMode="auto">
          <a:xfrm>
            <a:off x="1979613" y="2981325"/>
            <a:ext cx="300037" cy="300038"/>
          </a:xfrm>
          <a:prstGeom prst="ellipse">
            <a:avLst/>
          </a:prstGeom>
          <a:solidFill>
            <a:srgbClr val="4D4D4D"/>
          </a:solidFill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0594" name="Linie1"/>
          <p:cNvSpPr>
            <a:spLocks noChangeShapeType="1"/>
          </p:cNvSpPr>
          <p:nvPr/>
        </p:nvSpPr>
        <p:spPr bwMode="auto">
          <a:xfrm flipH="1">
            <a:off x="1763713" y="3125788"/>
            <a:ext cx="384175" cy="287337"/>
          </a:xfrm>
          <a:prstGeom prst="line">
            <a:avLst/>
          </a:prstGeom>
          <a:noFill/>
          <a:ln w="2286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0595" name="AutoForm1"/>
          <p:cNvSpPr>
            <a:spLocks noChangeArrowheads="1"/>
          </p:cNvSpPr>
          <p:nvPr/>
        </p:nvSpPr>
        <p:spPr bwMode="auto">
          <a:xfrm flipH="1" flipV="1">
            <a:off x="468313" y="1612900"/>
            <a:ext cx="2159000" cy="2160588"/>
          </a:xfrm>
          <a:custGeom>
            <a:avLst/>
            <a:gdLst>
              <a:gd name="G0" fmla="+- 864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640"/>
              <a:gd name="G18" fmla="*/ 864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864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864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080 w 21600"/>
              <a:gd name="T15" fmla="*/ 10800 h 21600"/>
              <a:gd name="T16" fmla="*/ 10800 w 21600"/>
              <a:gd name="T17" fmla="*/ 2160 h 21600"/>
              <a:gd name="T18" fmla="*/ 2052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160" y="10800"/>
                </a:moveTo>
                <a:cubicBezTo>
                  <a:pt x="2160" y="6028"/>
                  <a:pt x="6028" y="2160"/>
                  <a:pt x="10800" y="2160"/>
                </a:cubicBezTo>
                <a:cubicBezTo>
                  <a:pt x="15571" y="2159"/>
                  <a:pt x="19439" y="6028"/>
                  <a:pt x="1944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1968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0596" name="Line 20"/>
          <p:cNvSpPr>
            <a:spLocks noChangeShapeType="1"/>
          </p:cNvSpPr>
          <p:nvPr/>
        </p:nvSpPr>
        <p:spPr bwMode="auto">
          <a:xfrm>
            <a:off x="179388" y="3773488"/>
            <a:ext cx="30241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80597" name="Line 21"/>
          <p:cNvSpPr>
            <a:spLocks noChangeShapeType="1"/>
          </p:cNvSpPr>
          <p:nvPr/>
        </p:nvSpPr>
        <p:spPr bwMode="auto">
          <a:xfrm flipV="1">
            <a:off x="1547813" y="2262188"/>
            <a:ext cx="0" cy="18002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2824163" y="3789363"/>
            <a:ext cx="2968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x</a:t>
            </a:r>
          </a:p>
        </p:txBody>
      </p:sp>
      <p:sp>
        <p:nvSpPr>
          <p:cNvPr id="280599" name="Text Box 23"/>
          <p:cNvSpPr txBox="1">
            <a:spLocks noChangeArrowheads="1"/>
          </p:cNvSpPr>
          <p:nvPr/>
        </p:nvSpPr>
        <p:spPr bwMode="auto">
          <a:xfrm>
            <a:off x="1600200" y="2924175"/>
            <a:ext cx="3032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F</a:t>
            </a:r>
          </a:p>
        </p:txBody>
      </p:sp>
      <p:sp>
        <p:nvSpPr>
          <p:cNvPr id="280601" name="Rectangle 2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80600" name="Object 24"/>
          <p:cNvGraphicFramePr>
            <a:graphicFrameLocks noChangeAspect="1"/>
          </p:cNvGraphicFramePr>
          <p:nvPr/>
        </p:nvGraphicFramePr>
        <p:xfrm>
          <a:off x="4859338" y="2405063"/>
          <a:ext cx="2665412" cy="776287"/>
        </p:xfrm>
        <a:graphic>
          <a:graphicData uri="http://schemas.openxmlformats.org/presentationml/2006/ole">
            <p:oleObj spid="_x0000_s280600" name="Formel" r:id="rId3" imgW="1435100" imgH="419100" progId="Equation.3">
              <p:embed/>
            </p:oleObj>
          </a:graphicData>
        </a:graphic>
      </p:graphicFrame>
      <p:sp>
        <p:nvSpPr>
          <p:cNvPr id="280602" name="Text Box 26"/>
          <p:cNvSpPr txBox="1">
            <a:spLocks noChangeArrowheads="1"/>
          </p:cNvSpPr>
          <p:nvPr/>
        </p:nvSpPr>
        <p:spPr bwMode="auto">
          <a:xfrm>
            <a:off x="4202113" y="2060575"/>
            <a:ext cx="34655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Newtonsches Bewegungsgesetz:</a:t>
            </a:r>
          </a:p>
        </p:txBody>
      </p:sp>
      <p:sp>
        <p:nvSpPr>
          <p:cNvPr id="280604" name="Text Box 28"/>
          <p:cNvSpPr txBox="1">
            <a:spLocks noChangeArrowheads="1"/>
          </p:cNvSpPr>
          <p:nvPr/>
        </p:nvSpPr>
        <p:spPr bwMode="auto">
          <a:xfrm>
            <a:off x="4211638" y="3270250"/>
            <a:ext cx="41163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Näherungsweise bei starker Reibung </a:t>
            </a:r>
            <a:r>
              <a:rPr lang="de-DE">
                <a:latin typeface="Symbol" pitchFamily="18" charset="2"/>
              </a:rPr>
              <a:t>g</a:t>
            </a:r>
            <a:r>
              <a:rPr lang="de-DE"/>
              <a:t>:</a:t>
            </a:r>
          </a:p>
        </p:txBody>
      </p:sp>
      <p:graphicFrame>
        <p:nvGraphicFramePr>
          <p:cNvPr id="280605" name="Object 29"/>
          <p:cNvGraphicFramePr>
            <a:graphicFrameLocks noChangeAspect="1"/>
          </p:cNvGraphicFramePr>
          <p:nvPr/>
        </p:nvGraphicFramePr>
        <p:xfrm>
          <a:off x="4859338" y="3702050"/>
          <a:ext cx="2520950" cy="752475"/>
        </p:xfrm>
        <a:graphic>
          <a:graphicData uri="http://schemas.openxmlformats.org/presentationml/2006/ole">
            <p:oleObj spid="_x0000_s280605" name="Formel" r:id="rId4" imgW="1320480" imgH="393480" progId="Equation.3">
              <p:embed/>
            </p:oleObj>
          </a:graphicData>
        </a:graphic>
      </p:graphicFrame>
      <p:sp>
        <p:nvSpPr>
          <p:cNvPr id="280607" name="Text Box 31"/>
          <p:cNvSpPr txBox="1">
            <a:spLocks noChangeArrowheads="1"/>
          </p:cNvSpPr>
          <p:nvPr/>
        </p:nvSpPr>
        <p:spPr bwMode="auto">
          <a:xfrm>
            <a:off x="376238" y="4508500"/>
            <a:ext cx="86296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Das lässt sich verallgemeinern: </a:t>
            </a:r>
            <a:r>
              <a:rPr lang="de-DE" i="1">
                <a:solidFill>
                  <a:srgbClr val="CC0000"/>
                </a:solidFill>
              </a:rPr>
              <a:t>Die Bewegung einer Variablen um einen stationären</a:t>
            </a:r>
            <a:br>
              <a:rPr lang="de-DE" i="1">
                <a:solidFill>
                  <a:srgbClr val="CC0000"/>
                </a:solidFill>
              </a:rPr>
            </a:br>
            <a:r>
              <a:rPr lang="de-DE" i="1">
                <a:solidFill>
                  <a:srgbClr val="CC0000"/>
                </a:solidFill>
              </a:rPr>
              <a:t>Punkt ist asymptotisch stabil, wenn die Änderungsgeschwindigkeit proportional </a:t>
            </a:r>
            <a:br>
              <a:rPr lang="de-DE" i="1">
                <a:solidFill>
                  <a:srgbClr val="CC0000"/>
                </a:solidFill>
              </a:rPr>
            </a:br>
            <a:r>
              <a:rPr lang="de-DE" i="1">
                <a:solidFill>
                  <a:srgbClr val="CC0000"/>
                </a:solidFill>
              </a:rPr>
              <a:t>zur Abweichung davon ist und das umgekehrte Vorzeichen besitzt!</a:t>
            </a: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395288" y="5589588"/>
            <a:ext cx="84597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i="1">
                <a:solidFill>
                  <a:schemeClr val="folHlink"/>
                </a:solidFill>
              </a:rPr>
              <a:t>Dabei ist die konkrete Form der Funktion F(x) unwesentlich, wichtig ist nur die </a:t>
            </a:r>
            <a:br>
              <a:rPr lang="de-DE" i="1">
                <a:solidFill>
                  <a:schemeClr val="folHlink"/>
                </a:solidFill>
              </a:rPr>
            </a:br>
            <a:r>
              <a:rPr lang="de-DE" i="1">
                <a:solidFill>
                  <a:schemeClr val="folHlink"/>
                </a:solidFill>
              </a:rPr>
              <a:t>lineare Näherung (erste Ableitung, Tangente), um die Stabilität zu bestimmen!</a:t>
            </a:r>
          </a:p>
        </p:txBody>
      </p:sp>
      <p:graphicFrame>
        <p:nvGraphicFramePr>
          <p:cNvPr id="280610" name="Object 34"/>
          <p:cNvGraphicFramePr>
            <a:graphicFrameLocks noChangeAspect="1"/>
          </p:cNvGraphicFramePr>
          <p:nvPr/>
        </p:nvGraphicFramePr>
        <p:xfrm>
          <a:off x="7608888" y="3860800"/>
          <a:ext cx="765175" cy="377825"/>
        </p:xfrm>
        <a:graphic>
          <a:graphicData uri="http://schemas.openxmlformats.org/presentationml/2006/ole">
            <p:oleObj spid="_x0000_s280610" name="Formel" r:id="rId5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CAB70-81A9-4CAF-9B37-95FF1EF5CDD2}" type="slidenum">
              <a:rPr lang="de-DE"/>
              <a:pPr/>
              <a:t>17</a:t>
            </a:fld>
            <a:endParaRPr lang="de-DE"/>
          </a:p>
        </p:txBody>
      </p:sp>
      <p:sp>
        <p:nvSpPr>
          <p:cNvPr id="281621" name="AutoForm2"/>
          <p:cNvSpPr>
            <a:spLocks noChangeArrowheads="1"/>
          </p:cNvSpPr>
          <p:nvPr/>
        </p:nvSpPr>
        <p:spPr bwMode="auto">
          <a:xfrm>
            <a:off x="468313" y="2708275"/>
            <a:ext cx="2163762" cy="2054225"/>
          </a:xfrm>
          <a:custGeom>
            <a:avLst/>
            <a:gdLst>
              <a:gd name="G0" fmla="+- 864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640"/>
              <a:gd name="G18" fmla="*/ 864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864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864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080 w 21600"/>
              <a:gd name="T15" fmla="*/ 10800 h 21600"/>
              <a:gd name="T16" fmla="*/ 10800 w 21600"/>
              <a:gd name="T17" fmla="*/ 2160 h 21600"/>
              <a:gd name="T18" fmla="*/ 2052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160" y="10800"/>
                </a:moveTo>
                <a:cubicBezTo>
                  <a:pt x="2160" y="6028"/>
                  <a:pt x="6028" y="2160"/>
                  <a:pt x="10800" y="2160"/>
                </a:cubicBezTo>
                <a:cubicBezTo>
                  <a:pt x="15571" y="2159"/>
                  <a:pt x="19439" y="6028"/>
                  <a:pt x="1944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1968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7356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8</a:t>
            </a:r>
            <a:r>
              <a:rPr lang="de-DE" b="1" dirty="0" smtClean="0"/>
              <a:t>. </a:t>
            </a:r>
            <a:r>
              <a:rPr lang="de-DE" b="1" dirty="0"/>
              <a:t>Skizze der mathematischen Stabilitätsanalyse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376238" y="1484313"/>
            <a:ext cx="43116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Analoges gilt für den Fall der Instabilität:</a:t>
            </a:r>
          </a:p>
        </p:txBody>
      </p:sp>
      <p:sp>
        <p:nvSpPr>
          <p:cNvPr id="281606" name="Ellipse2"/>
          <p:cNvSpPr>
            <a:spLocks noChangeArrowheads="1"/>
          </p:cNvSpPr>
          <p:nvPr/>
        </p:nvSpPr>
        <p:spPr bwMode="auto">
          <a:xfrm>
            <a:off x="1751013" y="2420938"/>
            <a:ext cx="300037" cy="300037"/>
          </a:xfrm>
          <a:prstGeom prst="ellipse">
            <a:avLst/>
          </a:prstGeom>
          <a:solidFill>
            <a:srgbClr val="4D4D4D"/>
          </a:solidFill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1607" name="Linie1"/>
          <p:cNvSpPr>
            <a:spLocks noChangeShapeType="1"/>
          </p:cNvSpPr>
          <p:nvPr/>
        </p:nvSpPr>
        <p:spPr bwMode="auto">
          <a:xfrm>
            <a:off x="1979613" y="2620963"/>
            <a:ext cx="407987" cy="231775"/>
          </a:xfrm>
          <a:prstGeom prst="line">
            <a:avLst/>
          </a:prstGeom>
          <a:noFill/>
          <a:ln w="2286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1609" name="Line 9"/>
          <p:cNvSpPr>
            <a:spLocks noChangeShapeType="1"/>
          </p:cNvSpPr>
          <p:nvPr/>
        </p:nvSpPr>
        <p:spPr bwMode="auto">
          <a:xfrm>
            <a:off x="179388" y="3773488"/>
            <a:ext cx="302418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81611" name="Text Box 11"/>
          <p:cNvSpPr txBox="1">
            <a:spLocks noChangeArrowheads="1"/>
          </p:cNvSpPr>
          <p:nvPr/>
        </p:nvSpPr>
        <p:spPr bwMode="auto">
          <a:xfrm>
            <a:off x="2824163" y="3789363"/>
            <a:ext cx="2968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x</a:t>
            </a:r>
          </a:p>
        </p:txBody>
      </p:sp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484438" y="2492375"/>
            <a:ext cx="3032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F</a:t>
            </a:r>
          </a:p>
        </p:txBody>
      </p:sp>
      <p:sp>
        <p:nvSpPr>
          <p:cNvPr id="281613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1616" name="Text Box 16"/>
          <p:cNvSpPr txBox="1">
            <a:spLocks noChangeArrowheads="1"/>
          </p:cNvSpPr>
          <p:nvPr/>
        </p:nvSpPr>
        <p:spPr bwMode="auto">
          <a:xfrm>
            <a:off x="4211638" y="2060575"/>
            <a:ext cx="41163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Näherungsweise bei starker Reibung </a:t>
            </a:r>
            <a:r>
              <a:rPr lang="de-DE">
                <a:latin typeface="Symbol" pitchFamily="18" charset="2"/>
              </a:rPr>
              <a:t>g</a:t>
            </a:r>
            <a:r>
              <a:rPr lang="de-DE"/>
              <a:t>:</a:t>
            </a:r>
          </a:p>
        </p:txBody>
      </p:sp>
      <p:sp>
        <p:nvSpPr>
          <p:cNvPr id="281618" name="Text Box 18"/>
          <p:cNvSpPr txBox="1">
            <a:spLocks noChangeArrowheads="1"/>
          </p:cNvSpPr>
          <p:nvPr/>
        </p:nvSpPr>
        <p:spPr bwMode="auto">
          <a:xfrm>
            <a:off x="376238" y="4508500"/>
            <a:ext cx="73469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Verallgemeinert:: </a:t>
            </a:r>
            <a:r>
              <a:rPr lang="de-DE" i="1">
                <a:solidFill>
                  <a:schemeClr val="folHlink"/>
                </a:solidFill>
              </a:rPr>
              <a:t>Die Bewegung einer Variablen um einen stationären</a:t>
            </a:r>
            <a:br>
              <a:rPr lang="de-DE" i="1">
                <a:solidFill>
                  <a:schemeClr val="folHlink"/>
                </a:solidFill>
              </a:rPr>
            </a:br>
            <a:r>
              <a:rPr lang="de-DE" i="1">
                <a:solidFill>
                  <a:schemeClr val="folHlink"/>
                </a:solidFill>
              </a:rPr>
              <a:t>Punkt ist instabil, wenn die Änderungsgeschwindigkeit proportional </a:t>
            </a:r>
            <a:br>
              <a:rPr lang="de-DE" i="1">
                <a:solidFill>
                  <a:schemeClr val="folHlink"/>
                </a:solidFill>
              </a:rPr>
            </a:br>
            <a:r>
              <a:rPr lang="de-DE" i="1">
                <a:solidFill>
                  <a:schemeClr val="folHlink"/>
                </a:solidFill>
              </a:rPr>
              <a:t>zur Abweichung davon ist und das </a:t>
            </a:r>
            <a:r>
              <a:rPr lang="de-DE" i="1">
                <a:solidFill>
                  <a:srgbClr val="CC0000"/>
                </a:solidFill>
              </a:rPr>
              <a:t>gleiche</a:t>
            </a:r>
            <a:r>
              <a:rPr lang="de-DE" i="1">
                <a:solidFill>
                  <a:schemeClr val="folHlink"/>
                </a:solidFill>
              </a:rPr>
              <a:t> Vorzeichen besitzt!</a:t>
            </a:r>
          </a:p>
        </p:txBody>
      </p:sp>
      <p:sp>
        <p:nvSpPr>
          <p:cNvPr id="281619" name="Text Box 19"/>
          <p:cNvSpPr txBox="1">
            <a:spLocks noChangeArrowheads="1"/>
          </p:cNvSpPr>
          <p:nvPr/>
        </p:nvSpPr>
        <p:spPr bwMode="auto">
          <a:xfrm>
            <a:off x="395288" y="5589588"/>
            <a:ext cx="8305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i="1">
                <a:solidFill>
                  <a:schemeClr val="folHlink"/>
                </a:solidFill>
              </a:rPr>
              <a:t>Wieder ist die konkrete Form der Funktion F(x) unwesentlich, wichtig ist nur die </a:t>
            </a:r>
            <a:br>
              <a:rPr lang="de-DE" i="1">
                <a:solidFill>
                  <a:schemeClr val="folHlink"/>
                </a:solidFill>
              </a:rPr>
            </a:br>
            <a:r>
              <a:rPr lang="de-DE" i="1">
                <a:solidFill>
                  <a:schemeClr val="folHlink"/>
                </a:solidFill>
              </a:rPr>
              <a:t>lineare Näherung (erste Ableitung, Tangente) für die Stabilität!</a:t>
            </a:r>
          </a:p>
        </p:txBody>
      </p:sp>
      <p:graphicFrame>
        <p:nvGraphicFramePr>
          <p:cNvPr id="281620" name="Object 20"/>
          <p:cNvGraphicFramePr>
            <a:graphicFrameLocks noChangeAspect="1"/>
          </p:cNvGraphicFramePr>
          <p:nvPr/>
        </p:nvGraphicFramePr>
        <p:xfrm>
          <a:off x="4859338" y="2420938"/>
          <a:ext cx="2520950" cy="796925"/>
        </p:xfrm>
        <a:graphic>
          <a:graphicData uri="http://schemas.openxmlformats.org/presentationml/2006/ole">
            <p:oleObj spid="_x0000_s281620" name="Formel" r:id="rId3" imgW="1244520" imgH="393480" progId="Equation.3">
              <p:embed/>
            </p:oleObj>
          </a:graphicData>
        </a:graphic>
      </p:graphicFrame>
      <p:sp>
        <p:nvSpPr>
          <p:cNvPr id="281610" name="Line 10"/>
          <p:cNvSpPr>
            <a:spLocks noChangeShapeType="1"/>
          </p:cNvSpPr>
          <p:nvPr/>
        </p:nvSpPr>
        <p:spPr bwMode="auto">
          <a:xfrm flipV="1">
            <a:off x="1547813" y="2262188"/>
            <a:ext cx="0" cy="18002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graphicFrame>
        <p:nvGraphicFramePr>
          <p:cNvPr id="281622" name="Object 22"/>
          <p:cNvGraphicFramePr>
            <a:graphicFrameLocks noChangeAspect="1"/>
          </p:cNvGraphicFramePr>
          <p:nvPr/>
        </p:nvGraphicFramePr>
        <p:xfrm>
          <a:off x="7596188" y="2619375"/>
          <a:ext cx="792162" cy="377825"/>
        </p:xfrm>
        <a:graphic>
          <a:graphicData uri="http://schemas.openxmlformats.org/presentationml/2006/ole">
            <p:oleObj spid="_x0000_s281622" name="Formel" r:id="rId4" imgW="3682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95F2B6-557F-48D1-BD47-FC510B8E4AB2}" type="slidenum">
              <a:rPr lang="de-DE"/>
              <a:pPr/>
              <a:t>18</a:t>
            </a:fld>
            <a:endParaRPr lang="de-DE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593784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10. </a:t>
            </a:r>
            <a:r>
              <a:rPr lang="de-DE" b="1" dirty="0"/>
              <a:t>Skizze der mathematischen Stabilitätsanalyse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2643" name="Text Box 19"/>
          <p:cNvSpPr txBox="1">
            <a:spLocks noChangeArrowheads="1"/>
          </p:cNvSpPr>
          <p:nvPr/>
        </p:nvSpPr>
        <p:spPr bwMode="auto">
          <a:xfrm>
            <a:off x="447675" y="1500188"/>
            <a:ext cx="59451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Etwas genauer mathematisch definiert, für eine Variable:</a:t>
            </a:r>
          </a:p>
        </p:txBody>
      </p:sp>
      <p:graphicFrame>
        <p:nvGraphicFramePr>
          <p:cNvPr id="282644" name="Object 20"/>
          <p:cNvGraphicFramePr>
            <a:graphicFrameLocks noChangeAspect="1"/>
          </p:cNvGraphicFramePr>
          <p:nvPr/>
        </p:nvGraphicFramePr>
        <p:xfrm>
          <a:off x="468313" y="1989138"/>
          <a:ext cx="1676400" cy="838200"/>
        </p:xfrm>
        <a:graphic>
          <a:graphicData uri="http://schemas.openxmlformats.org/presentationml/2006/ole">
            <p:oleObj spid="_x0000_s282644" name="Formel" r:id="rId3" imgW="787320" imgH="393480" progId="Equation.3">
              <p:embed/>
            </p:oleObj>
          </a:graphicData>
        </a:graphic>
      </p:graphicFrame>
      <p:graphicFrame>
        <p:nvGraphicFramePr>
          <p:cNvPr id="282645" name="Object 21"/>
          <p:cNvGraphicFramePr>
            <a:graphicFrameLocks noChangeAspect="1"/>
          </p:cNvGraphicFramePr>
          <p:nvPr/>
        </p:nvGraphicFramePr>
        <p:xfrm>
          <a:off x="468313" y="2997200"/>
          <a:ext cx="1485900" cy="487363"/>
        </p:xfrm>
        <a:graphic>
          <a:graphicData uri="http://schemas.openxmlformats.org/presentationml/2006/ole">
            <p:oleObj spid="_x0000_s282645" name="Formel" r:id="rId4" imgW="698400" imgH="228600" progId="Equation.3">
              <p:embed/>
            </p:oleObj>
          </a:graphicData>
        </a:graphic>
      </p:graphicFrame>
      <p:graphicFrame>
        <p:nvGraphicFramePr>
          <p:cNvPr id="282646" name="Object 22"/>
          <p:cNvGraphicFramePr>
            <a:graphicFrameLocks noChangeAspect="1"/>
          </p:cNvGraphicFramePr>
          <p:nvPr/>
        </p:nvGraphicFramePr>
        <p:xfrm>
          <a:off x="2484438" y="4149725"/>
          <a:ext cx="6265862" cy="998538"/>
        </p:xfrm>
        <a:graphic>
          <a:graphicData uri="http://schemas.openxmlformats.org/presentationml/2006/ole">
            <p:oleObj spid="_x0000_s282646" name="Formel" r:id="rId5" imgW="2946240" imgH="469800" progId="Equation.3">
              <p:embed/>
            </p:oleObj>
          </a:graphicData>
        </a:graphic>
      </p:graphicFrame>
      <p:graphicFrame>
        <p:nvGraphicFramePr>
          <p:cNvPr id="282647" name="Object 23"/>
          <p:cNvGraphicFramePr>
            <a:graphicFrameLocks noChangeAspect="1"/>
          </p:cNvGraphicFramePr>
          <p:nvPr/>
        </p:nvGraphicFramePr>
        <p:xfrm>
          <a:off x="539750" y="4383088"/>
          <a:ext cx="1620838" cy="485775"/>
        </p:xfrm>
        <a:graphic>
          <a:graphicData uri="http://schemas.openxmlformats.org/presentationml/2006/ole">
            <p:oleObj spid="_x0000_s282647" name="Formel" r:id="rId6" imgW="761760" imgH="228600" progId="Equation.3">
              <p:embed/>
            </p:oleObj>
          </a:graphicData>
        </a:graphic>
      </p:graphicFrame>
      <p:graphicFrame>
        <p:nvGraphicFramePr>
          <p:cNvPr id="282648" name="Object 24"/>
          <p:cNvGraphicFramePr>
            <a:graphicFrameLocks noChangeAspect="1"/>
          </p:cNvGraphicFramePr>
          <p:nvPr/>
        </p:nvGraphicFramePr>
        <p:xfrm>
          <a:off x="3276600" y="5111750"/>
          <a:ext cx="1268413" cy="838200"/>
        </p:xfrm>
        <a:graphic>
          <a:graphicData uri="http://schemas.openxmlformats.org/presentationml/2006/ole">
            <p:oleObj spid="_x0000_s282648" name="Formel" r:id="rId7" imgW="596880" imgH="393480" progId="Equation.3">
              <p:embed/>
            </p:oleObj>
          </a:graphicData>
        </a:graphic>
      </p:graphicFrame>
      <p:graphicFrame>
        <p:nvGraphicFramePr>
          <p:cNvPr id="282649" name="Object 25"/>
          <p:cNvGraphicFramePr>
            <a:graphicFrameLocks noChangeAspect="1"/>
          </p:cNvGraphicFramePr>
          <p:nvPr/>
        </p:nvGraphicFramePr>
        <p:xfrm>
          <a:off x="512763" y="5022850"/>
          <a:ext cx="1971675" cy="998538"/>
        </p:xfrm>
        <a:graphic>
          <a:graphicData uri="http://schemas.openxmlformats.org/presentationml/2006/ole">
            <p:oleObj spid="_x0000_s282649" name="Formel" r:id="rId8" imgW="927000" imgH="469800" progId="Equation.3">
              <p:embed/>
            </p:oleObj>
          </a:graphicData>
        </a:graphic>
      </p:graphicFrame>
      <p:sp>
        <p:nvSpPr>
          <p:cNvPr id="282650" name="Text Box 26"/>
          <p:cNvSpPr txBox="1">
            <a:spLocks noChangeArrowheads="1"/>
          </p:cNvSpPr>
          <p:nvPr/>
        </p:nvSpPr>
        <p:spPr bwMode="auto">
          <a:xfrm>
            <a:off x="2268538" y="2205038"/>
            <a:ext cx="38401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ursprüngliche nichtlineare Gleichung</a:t>
            </a:r>
          </a:p>
        </p:txBody>
      </p:sp>
      <p:sp>
        <p:nvSpPr>
          <p:cNvPr id="282651" name="Text Box 27"/>
          <p:cNvSpPr txBox="1">
            <a:spLocks noChangeArrowheads="1"/>
          </p:cNvSpPr>
          <p:nvPr/>
        </p:nvSpPr>
        <p:spPr bwMode="auto">
          <a:xfrm>
            <a:off x="2176463" y="2940050"/>
            <a:ext cx="272891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Nullstelle der Funktion</a:t>
            </a:r>
            <a:br>
              <a:rPr lang="de-DE"/>
            </a:br>
            <a:r>
              <a:rPr lang="de-DE"/>
              <a:t>= stationärer Zustand</a:t>
            </a:r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395288" y="3716338"/>
            <a:ext cx="8432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Für die Stabiltät ist nur die (kleine) Abweichung vom stationären Zustand wichtig:</a:t>
            </a:r>
          </a:p>
        </p:txBody>
      </p:sp>
      <p:sp>
        <p:nvSpPr>
          <p:cNvPr id="282653" name="Text Box 29"/>
          <p:cNvSpPr txBox="1">
            <a:spLocks noChangeArrowheads="1"/>
          </p:cNvSpPr>
          <p:nvPr/>
        </p:nvSpPr>
        <p:spPr bwMode="auto">
          <a:xfrm>
            <a:off x="2771775" y="5300663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da</a:t>
            </a:r>
          </a:p>
        </p:txBody>
      </p:sp>
      <p:sp>
        <p:nvSpPr>
          <p:cNvPr id="282654" name="Text Box 30"/>
          <p:cNvSpPr txBox="1">
            <a:spLocks noChangeArrowheads="1"/>
          </p:cNvSpPr>
          <p:nvPr/>
        </p:nvSpPr>
        <p:spPr bwMode="auto">
          <a:xfrm>
            <a:off x="6516688" y="5157788"/>
            <a:ext cx="20716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Reihenentwicklung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A5AFB7-33BE-4210-B110-DD3B4C15713C}" type="slidenum">
              <a:rPr lang="de-DE"/>
              <a:pPr/>
              <a:t>19</a:t>
            </a:fld>
            <a:endParaRPr lang="de-DE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93784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10. </a:t>
            </a:r>
            <a:r>
              <a:rPr lang="de-DE" b="1" dirty="0"/>
              <a:t>Skizze der mathematischen Stabilitätsanalyse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447675" y="1500188"/>
            <a:ext cx="42386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 Stabilitätsgleichung</a:t>
            </a:r>
            <a:r>
              <a:rPr lang="de-DE"/>
              <a:t> für eine Variable:</a:t>
            </a:r>
          </a:p>
        </p:txBody>
      </p:sp>
      <p:graphicFrame>
        <p:nvGraphicFramePr>
          <p:cNvPr id="283654" name="Object 6"/>
          <p:cNvGraphicFramePr>
            <a:graphicFrameLocks noChangeAspect="1"/>
          </p:cNvGraphicFramePr>
          <p:nvPr/>
        </p:nvGraphicFramePr>
        <p:xfrm>
          <a:off x="468313" y="1989138"/>
          <a:ext cx="1676400" cy="838200"/>
        </p:xfrm>
        <a:graphic>
          <a:graphicData uri="http://schemas.openxmlformats.org/presentationml/2006/ole">
            <p:oleObj spid="_x0000_s283654" name="Formel" r:id="rId3" imgW="787320" imgH="393480" progId="Equation.3">
              <p:embed/>
            </p:oleObj>
          </a:graphicData>
        </a:graphic>
      </p:graphicFrame>
      <p:graphicFrame>
        <p:nvGraphicFramePr>
          <p:cNvPr id="283659" name="Object 11"/>
          <p:cNvGraphicFramePr>
            <a:graphicFrameLocks noChangeAspect="1"/>
          </p:cNvGraphicFramePr>
          <p:nvPr/>
        </p:nvGraphicFramePr>
        <p:xfrm>
          <a:off x="2886075" y="1989138"/>
          <a:ext cx="2754313" cy="998537"/>
        </p:xfrm>
        <a:graphic>
          <a:graphicData uri="http://schemas.openxmlformats.org/presentationml/2006/ole">
            <p:oleObj spid="_x0000_s283659" name="Formel" r:id="rId4" imgW="1295280" imgH="469800" progId="Equation.3">
              <p:embed/>
            </p:oleObj>
          </a:graphicData>
        </a:graphic>
      </p:graphicFrame>
      <p:sp>
        <p:nvSpPr>
          <p:cNvPr id="283665" name="Text Box 17"/>
          <p:cNvSpPr txBox="1">
            <a:spLocks noChangeArrowheads="1"/>
          </p:cNvSpPr>
          <p:nvPr/>
        </p:nvSpPr>
        <p:spPr bwMode="auto">
          <a:xfrm>
            <a:off x="2247900" y="2219325"/>
            <a:ext cx="428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</a:t>
            </a:r>
            <a:endParaRPr lang="de-DE"/>
          </a:p>
        </p:txBody>
      </p:sp>
      <p:sp>
        <p:nvSpPr>
          <p:cNvPr id="283666" name="Text Box 18"/>
          <p:cNvSpPr txBox="1">
            <a:spLocks noChangeArrowheads="1"/>
          </p:cNvSpPr>
          <p:nvPr/>
        </p:nvSpPr>
        <p:spPr bwMode="auto">
          <a:xfrm>
            <a:off x="395288" y="3300413"/>
            <a:ext cx="8551862" cy="1892300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 dirty="0">
                <a:sym typeface="Wingdings" pitchFamily="2" charset="2"/>
              </a:rPr>
              <a:t> Allein das Vorzeichen der ersten Ableitung der Funktion im Stationären Zustand</a:t>
            </a:r>
            <a:br>
              <a:rPr lang="de-DE" dirty="0">
                <a:sym typeface="Wingdings" pitchFamily="2" charset="2"/>
              </a:rPr>
            </a:br>
            <a:r>
              <a:rPr lang="de-DE" dirty="0">
                <a:sym typeface="Wingdings" pitchFamily="2" charset="2"/>
              </a:rPr>
              <a:t>ist entscheidend für die Stabilität des Zustandes selbst: </a:t>
            </a:r>
          </a:p>
          <a:p>
            <a:pPr marL="342900" indent="-342900">
              <a:buFont typeface="Wingdings" pitchFamily="2" charset="2"/>
              <a:buChar char="n"/>
            </a:pPr>
            <a:r>
              <a:rPr lang="de-DE" dirty="0"/>
              <a:t>a &gt;0: instabil, exponentielles Wachstum der Abweichung (</a:t>
            </a:r>
            <a:r>
              <a:rPr lang="de-DE" dirty="0" err="1">
                <a:solidFill>
                  <a:schemeClr val="folHlink"/>
                </a:solidFill>
              </a:rPr>
              <a:t>Repellor</a:t>
            </a:r>
            <a:r>
              <a:rPr lang="de-DE" dirty="0"/>
              <a:t>)</a:t>
            </a:r>
          </a:p>
          <a:p>
            <a:pPr marL="342900" indent="-342900">
              <a:buFont typeface="Wingdings" pitchFamily="2" charset="2"/>
              <a:buChar char="n"/>
            </a:pPr>
            <a:r>
              <a:rPr lang="de-DE" dirty="0"/>
              <a:t>a = 0: einfach stabil, Abweichungen bleiben konstant</a:t>
            </a:r>
          </a:p>
          <a:p>
            <a:pPr marL="342900" indent="-342900">
              <a:buFont typeface="Wingdings" pitchFamily="2" charset="2"/>
              <a:buChar char="n"/>
            </a:pPr>
            <a:r>
              <a:rPr lang="de-DE" dirty="0"/>
              <a:t>a </a:t>
            </a:r>
            <a:r>
              <a:rPr lang="de-DE" dirty="0" smtClean="0"/>
              <a:t>&lt; 0</a:t>
            </a:r>
            <a:r>
              <a:rPr lang="de-DE" dirty="0" smtClean="0"/>
              <a:t>: </a:t>
            </a:r>
            <a:r>
              <a:rPr lang="de-DE" dirty="0"/>
              <a:t>asymptotisch stabil, Abweichung wird immer kleiner (</a:t>
            </a:r>
            <a:r>
              <a:rPr lang="de-DE" dirty="0" err="1">
                <a:solidFill>
                  <a:schemeClr val="folHlink"/>
                </a:solidFill>
              </a:rPr>
              <a:t>Attraktor</a:t>
            </a:r>
            <a:r>
              <a:rPr lang="de-DE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23897-9231-4BD3-A5BB-9C9995D59A68}" type="slidenum">
              <a:rPr lang="de-DE"/>
              <a:pPr/>
              <a:t>2</a:t>
            </a:fld>
            <a:endParaRPr lang="de-DE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4313"/>
            <a:ext cx="8476431" cy="622300"/>
          </a:xfrm>
        </p:spPr>
        <p:txBody>
          <a:bodyPr/>
          <a:lstStyle/>
          <a:p>
            <a:r>
              <a:rPr lang="de-DE" sz="3600" dirty="0" smtClean="0"/>
              <a:t>Selbstorganisation</a:t>
            </a:r>
            <a:endParaRPr lang="de-DE" sz="3600" dirty="0"/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54409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2</a:t>
            </a:r>
            <a:r>
              <a:rPr lang="de-DE" b="1" dirty="0" smtClean="0"/>
              <a:t>. Einordnung der Selbstorganisationstheorie</a:t>
            </a:r>
            <a:endParaRPr lang="de-DE" b="1" dirty="0"/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500" name="Rectangle 20"/>
          <p:cNvSpPr>
            <a:spLocks noChangeArrowheads="1"/>
          </p:cNvSpPr>
          <p:nvPr/>
        </p:nvSpPr>
        <p:spPr bwMode="auto">
          <a:xfrm>
            <a:off x="323528" y="1916832"/>
            <a:ext cx="8208962" cy="2771271"/>
          </a:xfrm>
          <a:prstGeom prst="rect">
            <a:avLst/>
          </a:prstGeom>
          <a:noFill/>
          <a:ln w="254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de-DE" dirty="0" smtClean="0"/>
              <a:t>Kann als Teil der Systemtheorie betrachtet werden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de-DE" dirty="0"/>
              <a:t> </a:t>
            </a:r>
            <a:r>
              <a:rPr lang="de-DE" dirty="0" smtClean="0"/>
              <a:t>ist damit ein interdisziplinäres Forschungsgebiet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de-DE" dirty="0"/>
              <a:t> </a:t>
            </a:r>
            <a:r>
              <a:rPr lang="de-DE" dirty="0" smtClean="0"/>
              <a:t>dynamische Strukturbildungen in den verschiedensten Disziplinen können mit einem gemeinsamen Begriffsapparat </a:t>
            </a:r>
            <a:r>
              <a:rPr lang="de-DE" dirty="0" err="1" smtClean="0"/>
              <a:t>bechrieben</a:t>
            </a:r>
            <a:r>
              <a:rPr lang="de-DE" dirty="0" smtClean="0"/>
              <a:t> und verstanden werden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de-DE" dirty="0"/>
              <a:t> </a:t>
            </a:r>
            <a:r>
              <a:rPr lang="de-DE" dirty="0" smtClean="0"/>
              <a:t>gemeinsame Sprache: Mathematik (nichtlineare Beziehungen)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FC7F4-27D9-40EC-97E1-28C6A58EE5A6}" type="slidenum">
              <a:rPr lang="de-DE"/>
              <a:pPr/>
              <a:t>20</a:t>
            </a:fld>
            <a:endParaRPr lang="de-DE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93784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10. </a:t>
            </a:r>
            <a:r>
              <a:rPr lang="de-DE" b="1" dirty="0"/>
              <a:t>Skizze der mathematischen Stabilitätsanalyse</a:t>
            </a: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447675" y="1500188"/>
            <a:ext cx="63928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Beispiel</a:t>
            </a:r>
            <a:r>
              <a:rPr lang="de-DE"/>
              <a:t>: Schlögl-Reaktion mit einer Autokatalyse 3. Ordnung:</a:t>
            </a:r>
          </a:p>
        </p:txBody>
      </p:sp>
      <p:graphicFrame>
        <p:nvGraphicFramePr>
          <p:cNvPr id="284678" name="Object 6"/>
          <p:cNvGraphicFramePr>
            <a:graphicFrameLocks noChangeAspect="1"/>
          </p:cNvGraphicFramePr>
          <p:nvPr/>
        </p:nvGraphicFramePr>
        <p:xfrm>
          <a:off x="1290638" y="5084763"/>
          <a:ext cx="1676400" cy="838200"/>
        </p:xfrm>
        <a:graphic>
          <a:graphicData uri="http://schemas.openxmlformats.org/presentationml/2006/ole">
            <p:oleObj spid="_x0000_s284678" name="Formel" r:id="rId3" imgW="787320" imgH="393480" progId="Equation.3">
              <p:embed/>
            </p:oleObj>
          </a:graphicData>
        </a:graphic>
      </p:graphicFrame>
      <p:graphicFrame>
        <p:nvGraphicFramePr>
          <p:cNvPr id="284679" name="Object 7"/>
          <p:cNvGraphicFramePr>
            <a:graphicFrameLocks noChangeAspect="1"/>
          </p:cNvGraphicFramePr>
          <p:nvPr/>
        </p:nvGraphicFramePr>
        <p:xfrm>
          <a:off x="3708400" y="5084763"/>
          <a:ext cx="2754313" cy="998537"/>
        </p:xfrm>
        <a:graphic>
          <a:graphicData uri="http://schemas.openxmlformats.org/presentationml/2006/ole">
            <p:oleObj spid="_x0000_s284679" name="Formel" r:id="rId4" imgW="1295280" imgH="469800" progId="Equation.3">
              <p:embed/>
            </p:oleObj>
          </a:graphicData>
        </a:graphic>
      </p:graphicFrame>
      <p:sp>
        <p:nvSpPr>
          <p:cNvPr id="284680" name="Text Box 8"/>
          <p:cNvSpPr txBox="1">
            <a:spLocks noChangeArrowheads="1"/>
          </p:cNvSpPr>
          <p:nvPr/>
        </p:nvSpPr>
        <p:spPr bwMode="auto">
          <a:xfrm>
            <a:off x="3070225" y="5314950"/>
            <a:ext cx="428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</a:t>
            </a:r>
            <a:endParaRPr lang="de-DE"/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84682" name="Object 10"/>
          <p:cNvGraphicFramePr>
            <a:graphicFrameLocks noChangeAspect="1"/>
          </p:cNvGraphicFramePr>
          <p:nvPr/>
        </p:nvGraphicFramePr>
        <p:xfrm>
          <a:off x="539750" y="2133600"/>
          <a:ext cx="5472113" cy="392113"/>
        </p:xfrm>
        <a:graphic>
          <a:graphicData uri="http://schemas.openxmlformats.org/presentationml/2006/ole">
            <p:oleObj spid="_x0000_s284682" name="Formel" r:id="rId5" imgW="2781300" imgH="203200" progId="Equation.3">
              <p:embed/>
            </p:oleObj>
          </a:graphicData>
        </a:graphic>
      </p:graphicFrame>
      <p:sp>
        <p:nvSpPr>
          <p:cNvPr id="284684" name="Text Box 12"/>
          <p:cNvSpPr txBox="1">
            <a:spLocks noChangeArrowheads="1"/>
          </p:cNvSpPr>
          <p:nvPr/>
        </p:nvSpPr>
        <p:spPr bwMode="auto">
          <a:xfrm>
            <a:off x="519113" y="2651125"/>
            <a:ext cx="47831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Kinetische Gleichung für den Autokatalysator:</a:t>
            </a:r>
          </a:p>
        </p:txBody>
      </p:sp>
      <p:sp>
        <p:nvSpPr>
          <p:cNvPr id="284686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84685" name="Object 13"/>
          <p:cNvGraphicFramePr>
            <a:graphicFrameLocks noChangeAspect="1"/>
          </p:cNvGraphicFramePr>
          <p:nvPr/>
        </p:nvGraphicFramePr>
        <p:xfrm>
          <a:off x="539750" y="3141663"/>
          <a:ext cx="3527425" cy="765175"/>
        </p:xfrm>
        <a:graphic>
          <a:graphicData uri="http://schemas.openxmlformats.org/presentationml/2006/ole">
            <p:oleObj spid="_x0000_s284685" name="Formel" r:id="rId6" imgW="1803400" imgH="393700" progId="Equation.3">
              <p:embed/>
            </p:oleObj>
          </a:graphicData>
        </a:graphic>
      </p:graphicFrame>
      <p:sp>
        <p:nvSpPr>
          <p:cNvPr id="284688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84687" name="Object 15"/>
          <p:cNvGraphicFramePr>
            <a:graphicFrameLocks noChangeAspect="1"/>
          </p:cNvGraphicFramePr>
          <p:nvPr/>
        </p:nvGraphicFramePr>
        <p:xfrm>
          <a:off x="6156325" y="3860800"/>
          <a:ext cx="2519363" cy="434975"/>
        </p:xfrm>
        <a:graphic>
          <a:graphicData uri="http://schemas.openxmlformats.org/presentationml/2006/ole">
            <p:oleObj spid="_x0000_s284687" name="Formel" r:id="rId7" imgW="1320800" imgH="228600" progId="Equation.3">
              <p:embed/>
            </p:oleObj>
          </a:graphicData>
        </a:graphic>
      </p:graphicFrame>
      <p:sp>
        <p:nvSpPr>
          <p:cNvPr id="284689" name="Text Box 17"/>
          <p:cNvSpPr txBox="1">
            <a:spLocks noChangeArrowheads="1"/>
          </p:cNvSpPr>
          <p:nvPr/>
        </p:nvSpPr>
        <p:spPr bwMode="auto">
          <a:xfrm>
            <a:off x="755650" y="3876675"/>
            <a:ext cx="523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Mit den stationären Zuständen (Konzentrationen):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3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DE601C-1A3A-4BF9-98B9-5A9BC5C42996}" type="slidenum">
              <a:rPr lang="de-DE"/>
              <a:pPr/>
              <a:t>21</a:t>
            </a:fld>
            <a:endParaRPr lang="de-DE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93784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10. </a:t>
            </a:r>
            <a:r>
              <a:rPr lang="de-DE" b="1" dirty="0"/>
              <a:t>Skizze der mathematischen Stabilitätsanalyse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5710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5714" name="Text Box 18"/>
          <p:cNvSpPr txBox="1">
            <a:spLocks noChangeArrowheads="1"/>
          </p:cNvSpPr>
          <p:nvPr/>
        </p:nvSpPr>
        <p:spPr bwMode="auto">
          <a:xfrm>
            <a:off x="611188" y="1771650"/>
            <a:ext cx="18637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Erste Ableitung: </a:t>
            </a:r>
          </a:p>
        </p:txBody>
      </p:sp>
      <p:sp>
        <p:nvSpPr>
          <p:cNvPr id="285716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85715" name="Object 19"/>
          <p:cNvGraphicFramePr>
            <a:graphicFrameLocks noChangeAspect="1"/>
          </p:cNvGraphicFramePr>
          <p:nvPr/>
        </p:nvGraphicFramePr>
        <p:xfrm>
          <a:off x="2700338" y="1628775"/>
          <a:ext cx="4176712" cy="701675"/>
        </p:xfrm>
        <a:graphic>
          <a:graphicData uri="http://schemas.openxmlformats.org/presentationml/2006/ole">
            <p:oleObj spid="_x0000_s285715" name="Formel" r:id="rId3" imgW="2324100" imgH="393700" progId="Equation.3">
              <p:embed/>
            </p:oleObj>
          </a:graphicData>
        </a:graphic>
      </p:graphicFrame>
      <p:sp>
        <p:nvSpPr>
          <p:cNvPr id="285717" name="Linie15"/>
          <p:cNvSpPr>
            <a:spLocks noChangeShapeType="1"/>
          </p:cNvSpPr>
          <p:nvPr/>
        </p:nvSpPr>
        <p:spPr bwMode="auto">
          <a:xfrm>
            <a:off x="1692275" y="3941763"/>
            <a:ext cx="4629150" cy="1587"/>
          </a:xfrm>
          <a:prstGeom prst="line">
            <a:avLst/>
          </a:prstGeom>
          <a:noFill/>
          <a:ln w="63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18" name="Linie14"/>
          <p:cNvSpPr>
            <a:spLocks noChangeShapeType="1"/>
          </p:cNvSpPr>
          <p:nvPr/>
        </p:nvSpPr>
        <p:spPr bwMode="auto">
          <a:xfrm flipV="1">
            <a:off x="1835150" y="2428875"/>
            <a:ext cx="0" cy="2200275"/>
          </a:xfrm>
          <a:prstGeom prst="line">
            <a:avLst/>
          </a:prstGeom>
          <a:noFill/>
          <a:ln w="63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0" name="Ellipse9"/>
          <p:cNvSpPr>
            <a:spLocks noChangeArrowheads="1"/>
          </p:cNvSpPr>
          <p:nvPr/>
        </p:nvSpPr>
        <p:spPr bwMode="auto">
          <a:xfrm>
            <a:off x="3035300" y="3886200"/>
            <a:ext cx="114300" cy="114300"/>
          </a:xfrm>
          <a:prstGeom prst="ellipse">
            <a:avLst/>
          </a:prstGeom>
          <a:solidFill>
            <a:schemeClr val="hlink"/>
          </a:solidFill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1" name="Ellipse8"/>
          <p:cNvSpPr>
            <a:spLocks noChangeArrowheads="1"/>
          </p:cNvSpPr>
          <p:nvPr/>
        </p:nvSpPr>
        <p:spPr bwMode="auto">
          <a:xfrm>
            <a:off x="5018088" y="3895725"/>
            <a:ext cx="130175" cy="109538"/>
          </a:xfrm>
          <a:prstGeom prst="ellipse">
            <a:avLst/>
          </a:prstGeom>
          <a:solidFill>
            <a:srgbClr val="0000FF"/>
          </a:solidFill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2" name="Linie16"/>
          <p:cNvSpPr>
            <a:spLocks noChangeShapeType="1"/>
          </p:cNvSpPr>
          <p:nvPr/>
        </p:nvSpPr>
        <p:spPr bwMode="auto">
          <a:xfrm>
            <a:off x="1606550" y="3457575"/>
            <a:ext cx="714375" cy="1457325"/>
          </a:xfrm>
          <a:prstGeom prst="line">
            <a:avLst/>
          </a:prstGeom>
          <a:noFill/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3" name="Linie17"/>
          <p:cNvSpPr>
            <a:spLocks noChangeShapeType="1"/>
          </p:cNvSpPr>
          <p:nvPr/>
        </p:nvSpPr>
        <p:spPr bwMode="auto">
          <a:xfrm flipH="1">
            <a:off x="2606675" y="3171825"/>
            <a:ext cx="971550" cy="1485900"/>
          </a:xfrm>
          <a:prstGeom prst="line">
            <a:avLst/>
          </a:prstGeom>
          <a:noFill/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4" name="Linie18"/>
          <p:cNvSpPr>
            <a:spLocks noChangeShapeType="1"/>
          </p:cNvSpPr>
          <p:nvPr/>
        </p:nvSpPr>
        <p:spPr bwMode="auto">
          <a:xfrm>
            <a:off x="4572000" y="3213100"/>
            <a:ext cx="1114425" cy="1600200"/>
          </a:xfrm>
          <a:prstGeom prst="line">
            <a:avLst/>
          </a:prstGeom>
          <a:noFill/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5" name="Linie19"/>
          <p:cNvSpPr>
            <a:spLocks noChangeShapeType="1"/>
          </p:cNvSpPr>
          <p:nvPr/>
        </p:nvSpPr>
        <p:spPr bwMode="auto">
          <a:xfrm flipH="1" flipV="1">
            <a:off x="1949450" y="3856038"/>
            <a:ext cx="1000125" cy="1587"/>
          </a:xfrm>
          <a:prstGeom prst="line">
            <a:avLst/>
          </a:prstGeom>
          <a:noFill/>
          <a:ln w="63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6" name="Linie20"/>
          <p:cNvSpPr>
            <a:spLocks noChangeShapeType="1"/>
          </p:cNvSpPr>
          <p:nvPr/>
        </p:nvSpPr>
        <p:spPr bwMode="auto">
          <a:xfrm>
            <a:off x="3292475" y="3856038"/>
            <a:ext cx="1600200" cy="1587"/>
          </a:xfrm>
          <a:prstGeom prst="line">
            <a:avLst/>
          </a:prstGeom>
          <a:noFill/>
          <a:ln w="63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7" name="Linie21"/>
          <p:cNvSpPr>
            <a:spLocks noChangeShapeType="1"/>
          </p:cNvSpPr>
          <p:nvPr/>
        </p:nvSpPr>
        <p:spPr bwMode="auto">
          <a:xfrm flipH="1" flipV="1">
            <a:off x="5207000" y="3859213"/>
            <a:ext cx="1000125" cy="1587"/>
          </a:xfrm>
          <a:prstGeom prst="line">
            <a:avLst/>
          </a:prstGeom>
          <a:noFill/>
          <a:ln w="63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8" name="Kurve3"/>
          <p:cNvSpPr>
            <a:spLocks noChangeArrowheads="1"/>
          </p:cNvSpPr>
          <p:nvPr/>
        </p:nvSpPr>
        <p:spPr bwMode="auto">
          <a:xfrm>
            <a:off x="1835150" y="3068638"/>
            <a:ext cx="3657600" cy="1646237"/>
          </a:xfrm>
          <a:custGeom>
            <a:avLst/>
            <a:gdLst/>
            <a:ahLst/>
            <a:cxnLst>
              <a:cxn ang="0">
                <a:pos x="0" y="10625"/>
              </a:cxn>
              <a:cxn ang="0">
                <a:pos x="3590" y="17916"/>
              </a:cxn>
              <a:cxn ang="0">
                <a:pos x="12185" y="208"/>
              </a:cxn>
              <a:cxn ang="0">
                <a:pos x="20000" y="16875"/>
              </a:cxn>
            </a:cxnLst>
            <a:rect l="0" t="0" r="r" b="b"/>
            <a:pathLst>
              <a:path w="20000" h="20000">
                <a:moveTo>
                  <a:pt x="0" y="10625"/>
                </a:moveTo>
                <a:cubicBezTo>
                  <a:pt x="716" y="12083"/>
                  <a:pt x="1156" y="20000"/>
                  <a:pt x="3590" y="17916"/>
                </a:cubicBezTo>
                <a:cubicBezTo>
                  <a:pt x="6031" y="15833"/>
                  <a:pt x="8906" y="413"/>
                  <a:pt x="12185" y="208"/>
                </a:cubicBezTo>
                <a:cubicBezTo>
                  <a:pt x="15468" y="0"/>
                  <a:pt x="18437" y="13541"/>
                  <a:pt x="20000" y="16875"/>
                </a:cubicBezTo>
              </a:path>
            </a:pathLst>
          </a:custGeom>
          <a:noFill/>
          <a:ln w="22860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29" name="Ellipse8"/>
          <p:cNvSpPr>
            <a:spLocks noChangeArrowheads="1"/>
          </p:cNvSpPr>
          <p:nvPr/>
        </p:nvSpPr>
        <p:spPr bwMode="auto">
          <a:xfrm>
            <a:off x="1763713" y="3860800"/>
            <a:ext cx="130175" cy="109538"/>
          </a:xfrm>
          <a:prstGeom prst="ellipse">
            <a:avLst/>
          </a:prstGeom>
          <a:solidFill>
            <a:srgbClr val="0000FF"/>
          </a:solidFill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85730" name="Text Box 34"/>
          <p:cNvSpPr txBox="1">
            <a:spLocks noChangeArrowheads="1"/>
          </p:cNvSpPr>
          <p:nvPr/>
        </p:nvSpPr>
        <p:spPr bwMode="auto">
          <a:xfrm>
            <a:off x="950913" y="2292350"/>
            <a:ext cx="6111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F(X)</a:t>
            </a:r>
          </a:p>
        </p:txBody>
      </p:sp>
      <p:sp>
        <p:nvSpPr>
          <p:cNvPr id="285731" name="Text Box 35"/>
          <p:cNvSpPr txBox="1">
            <a:spLocks noChangeArrowheads="1"/>
          </p:cNvSpPr>
          <p:nvPr/>
        </p:nvSpPr>
        <p:spPr bwMode="auto">
          <a:xfrm>
            <a:off x="6351588" y="4092575"/>
            <a:ext cx="3175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X</a:t>
            </a:r>
          </a:p>
        </p:txBody>
      </p:sp>
      <p:sp>
        <p:nvSpPr>
          <p:cNvPr id="285732" name="Text Box 36"/>
          <p:cNvSpPr txBox="1">
            <a:spLocks noChangeArrowheads="1"/>
          </p:cNvSpPr>
          <p:nvPr/>
        </p:nvSpPr>
        <p:spPr bwMode="auto">
          <a:xfrm>
            <a:off x="1384300" y="4811713"/>
            <a:ext cx="739775" cy="1192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X</a:t>
            </a:r>
            <a:r>
              <a:rPr lang="de-DE" baseline="-25000"/>
              <a:t>1</a:t>
            </a:r>
            <a:r>
              <a:rPr lang="de-DE"/>
              <a:t>=0</a:t>
            </a:r>
          </a:p>
          <a:p>
            <a:pPr marL="342900" indent="-342900"/>
            <a:r>
              <a:rPr lang="de-DE"/>
              <a:t>a &lt; 0</a:t>
            </a:r>
          </a:p>
          <a:p>
            <a:pPr marL="342900" indent="-342900"/>
            <a:r>
              <a:rPr lang="de-DE"/>
              <a:t>stabil</a:t>
            </a:r>
          </a:p>
        </p:txBody>
      </p:sp>
      <p:sp>
        <p:nvSpPr>
          <p:cNvPr id="285733" name="Text Box 37"/>
          <p:cNvSpPr txBox="1">
            <a:spLocks noChangeArrowheads="1"/>
          </p:cNvSpPr>
          <p:nvPr/>
        </p:nvSpPr>
        <p:spPr bwMode="auto">
          <a:xfrm>
            <a:off x="2916238" y="4797425"/>
            <a:ext cx="893762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X</a:t>
            </a:r>
            <a:r>
              <a:rPr lang="de-DE" baseline="-25000"/>
              <a:t>2</a:t>
            </a:r>
          </a:p>
          <a:p>
            <a:pPr marL="342900" indent="-342900"/>
            <a:r>
              <a:rPr lang="de-DE"/>
              <a:t>a &gt; 0</a:t>
            </a:r>
          </a:p>
          <a:p>
            <a:pPr marL="342900" indent="-342900"/>
            <a:r>
              <a:rPr lang="de-DE"/>
              <a:t>instabil</a:t>
            </a:r>
            <a:endParaRPr lang="de-DE" baseline="-25000"/>
          </a:p>
        </p:txBody>
      </p:sp>
      <p:sp>
        <p:nvSpPr>
          <p:cNvPr id="285734" name="Text Box 38"/>
          <p:cNvSpPr txBox="1">
            <a:spLocks noChangeArrowheads="1"/>
          </p:cNvSpPr>
          <p:nvPr/>
        </p:nvSpPr>
        <p:spPr bwMode="auto">
          <a:xfrm>
            <a:off x="4859338" y="4797425"/>
            <a:ext cx="792162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/>
              <a:t>X</a:t>
            </a:r>
            <a:r>
              <a:rPr lang="de-DE" baseline="-25000"/>
              <a:t>3</a:t>
            </a:r>
            <a:endParaRPr lang="de-DE"/>
          </a:p>
          <a:p>
            <a:pPr marL="342900" indent="-342900"/>
            <a:r>
              <a:rPr lang="de-DE"/>
              <a:t>a &lt; 0</a:t>
            </a:r>
          </a:p>
          <a:p>
            <a:pPr marL="342900" indent="-342900"/>
            <a:r>
              <a:rPr lang="de-DE"/>
              <a:t>stabil</a:t>
            </a:r>
            <a:endParaRPr lang="de-DE" baseline="-25000"/>
          </a:p>
        </p:txBody>
      </p:sp>
      <p:sp>
        <p:nvSpPr>
          <p:cNvPr id="285736" name="Rectangle 4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85735" name="Object 39"/>
          <p:cNvGraphicFramePr>
            <a:graphicFrameLocks noChangeAspect="1"/>
          </p:cNvGraphicFramePr>
          <p:nvPr/>
        </p:nvGraphicFramePr>
        <p:xfrm>
          <a:off x="6372225" y="2420938"/>
          <a:ext cx="2303463" cy="442912"/>
        </p:xfrm>
        <a:graphic>
          <a:graphicData uri="http://schemas.openxmlformats.org/presentationml/2006/ole">
            <p:oleObj spid="_x0000_s285735" name="Formel" r:id="rId4" imgW="1129810" imgH="215806" progId="Equation.3">
              <p:embed/>
            </p:oleObj>
          </a:graphicData>
        </a:graphic>
      </p:graphicFrame>
      <p:sp>
        <p:nvSpPr>
          <p:cNvPr id="285737" name="Text Box 41"/>
          <p:cNvSpPr txBox="1">
            <a:spLocks noChangeArrowheads="1"/>
          </p:cNvSpPr>
          <p:nvPr/>
        </p:nvSpPr>
        <p:spPr bwMode="auto">
          <a:xfrm>
            <a:off x="6300788" y="4797425"/>
            <a:ext cx="2519362" cy="1477963"/>
          </a:xfrm>
          <a:prstGeom prst="rect">
            <a:avLst/>
          </a:prstGeom>
          <a:noFill/>
          <a:ln w="127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/>
              <a:t>Autokatalyse findet nur bei Überschreiten des Schwellwertes X</a:t>
            </a:r>
            <a:r>
              <a:rPr lang="de-DE" baseline="-25000"/>
              <a:t>2</a:t>
            </a:r>
            <a:r>
              <a:rPr lang="de-DE"/>
              <a:t> statt!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4991B0-7659-44A1-9C97-D6BC13254F4C}" type="slidenum">
              <a:rPr lang="de-DE"/>
              <a:pPr/>
              <a:t>22</a:t>
            </a:fld>
            <a:endParaRPr lang="de-DE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93784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10. </a:t>
            </a:r>
            <a:r>
              <a:rPr lang="de-DE" b="1" dirty="0"/>
              <a:t>Skizze der mathematischen Stabilitätsanalyse</a:t>
            </a: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447675" y="1500188"/>
            <a:ext cx="80851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Verallgemeinerung auf mehrere Variablen (z.B. die Konzentrationen mehrerer </a:t>
            </a:r>
            <a:br>
              <a:rPr lang="de-DE">
                <a:sym typeface="Wingdings" pitchFamily="2" charset="2"/>
              </a:rPr>
            </a:br>
            <a:r>
              <a:rPr lang="de-DE">
                <a:sym typeface="Wingdings" pitchFamily="2" charset="2"/>
              </a:rPr>
              <a:t>Intermediate:</a:t>
            </a:r>
            <a:endParaRPr lang="de-DE"/>
          </a:p>
        </p:txBody>
      </p:sp>
      <p:sp>
        <p:nvSpPr>
          <p:cNvPr id="287753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7756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7761" name="Text Box 17"/>
          <p:cNvSpPr txBox="1">
            <a:spLocks noChangeArrowheads="1"/>
          </p:cNvSpPr>
          <p:nvPr/>
        </p:nvSpPr>
        <p:spPr bwMode="auto">
          <a:xfrm>
            <a:off x="447675" y="2363788"/>
            <a:ext cx="7116763" cy="1192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Differentialgleichungssystem </a:t>
            </a:r>
            <a:r>
              <a:rPr lang="de-DE">
                <a:sym typeface="Wingdings" pitchFamily="2" charset="2"/>
              </a:rPr>
              <a:t> Linearisierung  Eigenwertproblem:</a:t>
            </a:r>
          </a:p>
          <a:p>
            <a:pPr marL="342900" indent="-342900"/>
            <a:r>
              <a:rPr lang="de-DE">
                <a:sym typeface="Wingdings" pitchFamily="2" charset="2"/>
              </a:rPr>
              <a:t>N Variable  N Eigenwerte (meist komplex)</a:t>
            </a:r>
          </a:p>
          <a:p>
            <a:pPr marL="342900" indent="-342900"/>
            <a:r>
              <a:rPr lang="de-DE">
                <a:sym typeface="Wingdings" pitchFamily="2" charset="2"/>
              </a:rPr>
              <a:t>Entscheidend für die Stabilität aber ist nur der Realteil:</a:t>
            </a:r>
            <a:endParaRPr lang="de-DE"/>
          </a:p>
        </p:txBody>
      </p:sp>
      <p:sp>
        <p:nvSpPr>
          <p:cNvPr id="287762" name="Text Box 18"/>
          <p:cNvSpPr txBox="1">
            <a:spLocks noChangeArrowheads="1"/>
          </p:cNvSpPr>
          <p:nvPr/>
        </p:nvSpPr>
        <p:spPr bwMode="auto">
          <a:xfrm>
            <a:off x="1100138" y="3919538"/>
            <a:ext cx="6135687" cy="804862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1) mindestens ein Realteil ist &gt; 0: Instabilität, Repellor</a:t>
            </a:r>
          </a:p>
          <a:p>
            <a:pPr marL="342900" indent="-342900"/>
            <a:r>
              <a:rPr lang="de-DE"/>
              <a:t>2) alle Realteil sind &lt; 0: asymptotische Stabilität, Attraktor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91AFC2-411F-4142-9622-15F37BB8E9C5}" type="slidenum">
              <a:rPr lang="de-DE"/>
              <a:pPr/>
              <a:t>23</a:t>
            </a:fld>
            <a:endParaRPr lang="de-DE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93784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10. </a:t>
            </a:r>
            <a:r>
              <a:rPr lang="de-DE" b="1" dirty="0"/>
              <a:t>Skizze der mathematischen Stabilitätsanalyse</a:t>
            </a:r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8773" name="Text Box 5"/>
          <p:cNvSpPr txBox="1">
            <a:spLocks noChangeArrowheads="1"/>
          </p:cNvSpPr>
          <p:nvPr/>
        </p:nvSpPr>
        <p:spPr bwMode="auto">
          <a:xfrm>
            <a:off x="447675" y="1500188"/>
            <a:ext cx="8301038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Begriff des Phasenraumes zur Veranschaulichung der Bewegung nichtlinearer</a:t>
            </a:r>
            <a:br>
              <a:rPr lang="de-DE">
                <a:sym typeface="Wingdings" pitchFamily="2" charset="2"/>
              </a:rPr>
            </a:br>
            <a:r>
              <a:rPr lang="de-DE">
                <a:sym typeface="Wingdings" pitchFamily="2" charset="2"/>
              </a:rPr>
              <a:t>Systeme: </a:t>
            </a:r>
            <a:r>
              <a:rPr lang="de-DE">
                <a:solidFill>
                  <a:schemeClr val="folHlink"/>
                </a:solidFill>
                <a:sym typeface="Wingdings" pitchFamily="2" charset="2"/>
              </a:rPr>
              <a:t>Raum aller abhängigen Variablen</a:t>
            </a:r>
            <a:r>
              <a:rPr lang="de-DE">
                <a:sym typeface="Wingdings" pitchFamily="2" charset="2"/>
              </a:rPr>
              <a:t> (z.B. Konzentrationen), die unabhängige Variabel Zeit ist nur noch indirekt enthalten.</a:t>
            </a:r>
            <a:endParaRPr lang="de-DE"/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8778" name="Text Box 10"/>
          <p:cNvSpPr txBox="1">
            <a:spLocks noChangeArrowheads="1"/>
          </p:cNvSpPr>
          <p:nvPr/>
        </p:nvSpPr>
        <p:spPr bwMode="auto">
          <a:xfrm>
            <a:off x="468313" y="3357563"/>
            <a:ext cx="8283575" cy="804862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1) Trajektorien können sich nicht schneiden</a:t>
            </a:r>
          </a:p>
          <a:p>
            <a:pPr marL="342900" indent="-342900"/>
            <a:r>
              <a:rPr lang="de-DE"/>
              <a:t>2) nur im stationären Zustand (Punkt) sammeln sich unendlich viele Trajektoren</a:t>
            </a:r>
          </a:p>
        </p:txBody>
      </p:sp>
      <p:sp>
        <p:nvSpPr>
          <p:cNvPr id="288779" name="Text Box 11"/>
          <p:cNvSpPr txBox="1">
            <a:spLocks noChangeArrowheads="1"/>
          </p:cNvSpPr>
          <p:nvPr/>
        </p:nvSpPr>
        <p:spPr bwMode="auto">
          <a:xfrm>
            <a:off x="447675" y="2508250"/>
            <a:ext cx="81565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/>
              <a:t>Jeder Systemzustand ist dann nur ein Punkt im Phasenraum, und jede Zustandsänderung ist eine Trajektorie (Bahnkurve) darin.</a:t>
            </a:r>
          </a:p>
        </p:txBody>
      </p:sp>
      <p:sp>
        <p:nvSpPr>
          <p:cNvPr id="288780" name="Text Box 12"/>
          <p:cNvSpPr txBox="1">
            <a:spLocks noChangeArrowheads="1"/>
          </p:cNvSpPr>
          <p:nvPr/>
        </p:nvSpPr>
        <p:spPr bwMode="auto">
          <a:xfrm>
            <a:off x="519113" y="4451350"/>
            <a:ext cx="15192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Folgerungen:</a:t>
            </a:r>
          </a:p>
        </p:txBody>
      </p:sp>
      <p:sp>
        <p:nvSpPr>
          <p:cNvPr id="288781" name="Text Box 13"/>
          <p:cNvSpPr txBox="1">
            <a:spLocks noChangeArrowheads="1"/>
          </p:cNvSpPr>
          <p:nvPr/>
        </p:nvSpPr>
        <p:spPr bwMode="auto">
          <a:xfrm>
            <a:off x="592138" y="4884738"/>
            <a:ext cx="8301037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/>
              <a:t>1. bei nur einer Variablen (eindimensionaler Phasenraum) kann es zwar Multistabilität geben (z.B. 2 stabile Zustände im Schlögl-Modell), aber Oszillationen sind nicht möglich!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759A5-1388-480C-9624-BE3CC054BE48}" type="slidenum">
              <a:rPr lang="de-DE"/>
              <a:pPr/>
              <a:t>24</a:t>
            </a:fld>
            <a:endParaRPr lang="de-DE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93784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10. </a:t>
            </a:r>
            <a:r>
              <a:rPr lang="de-DE" b="1" dirty="0"/>
              <a:t>Skizze der mathematischen Stabilitätsanalyse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89803" name="Text Box 11"/>
          <p:cNvSpPr txBox="1">
            <a:spLocks noChangeArrowheads="1"/>
          </p:cNvSpPr>
          <p:nvPr/>
        </p:nvSpPr>
        <p:spPr bwMode="auto">
          <a:xfrm>
            <a:off x="519113" y="1557338"/>
            <a:ext cx="23701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Weitere Folgerungen:</a:t>
            </a:r>
          </a:p>
        </p:txBody>
      </p:sp>
      <p:sp>
        <p:nvSpPr>
          <p:cNvPr id="289804" name="Text Box 12"/>
          <p:cNvSpPr txBox="1">
            <a:spLocks noChangeArrowheads="1"/>
          </p:cNvSpPr>
          <p:nvPr/>
        </p:nvSpPr>
        <p:spPr bwMode="auto">
          <a:xfrm>
            <a:off x="592138" y="1990725"/>
            <a:ext cx="83010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/>
              <a:t>2. erst ab zwei Variablen (zweidimensionaler Phasenraum) sind Oszillationen möglich ( = geschlossene Kurven im Phasenraum)!</a:t>
            </a:r>
          </a:p>
        </p:txBody>
      </p:sp>
      <p:sp>
        <p:nvSpPr>
          <p:cNvPr id="289805" name="Text Box 13"/>
          <p:cNvSpPr txBox="1">
            <a:spLocks noChangeArrowheads="1"/>
          </p:cNvSpPr>
          <p:nvPr/>
        </p:nvSpPr>
        <p:spPr bwMode="auto">
          <a:xfrm>
            <a:off x="611188" y="3068638"/>
            <a:ext cx="83010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/>
              <a:t>3. Mehrfachoszillationen und dynamisches Chaos sind erst ab drei Variablen (dreidimensionaler Phasenraum) möglich!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23897-9231-4BD3-A5BB-9C9995D59A68}" type="slidenum">
              <a:rPr lang="de-DE"/>
              <a:pPr/>
              <a:t>3</a:t>
            </a:fld>
            <a:endParaRPr lang="de-DE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4313"/>
            <a:ext cx="8476431" cy="622300"/>
          </a:xfrm>
        </p:spPr>
        <p:txBody>
          <a:bodyPr/>
          <a:lstStyle/>
          <a:p>
            <a:r>
              <a:rPr lang="de-DE" sz="3600" dirty="0" smtClean="0"/>
              <a:t>Selbstorganisation (SO)</a:t>
            </a:r>
            <a:endParaRPr lang="de-DE" sz="3600" dirty="0"/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53976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3</a:t>
            </a:r>
            <a:r>
              <a:rPr lang="de-DE" b="1" dirty="0" smtClean="0"/>
              <a:t>. Notwendige Bedingungen für SO-Prozesse</a:t>
            </a:r>
            <a:endParaRPr lang="de-DE" b="1" dirty="0"/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500" name="Rectangle 20"/>
          <p:cNvSpPr>
            <a:spLocks noChangeArrowheads="1"/>
          </p:cNvSpPr>
          <p:nvPr/>
        </p:nvSpPr>
        <p:spPr bwMode="auto">
          <a:xfrm>
            <a:off x="395536" y="1800400"/>
            <a:ext cx="8208962" cy="2862322"/>
          </a:xfrm>
          <a:prstGeom prst="rect">
            <a:avLst/>
          </a:prstGeom>
          <a:noFill/>
          <a:ln w="254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de-DE" dirty="0" smtClean="0"/>
              <a:t>Thermodynamisch: endliche, genügend große Entfernung vom thermodynamischen Gleichgewicht – also offene Systeme, welche durch Energie und/oder Stoffzufuhr von außen „getrieben“ werden</a:t>
            </a:r>
          </a:p>
          <a:p>
            <a:pPr marL="342900" indent="-342900">
              <a:lnSpc>
                <a:spcPct val="200000"/>
              </a:lnSpc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de-DE" dirty="0" smtClean="0"/>
              <a:t>Funktional: Systeme bestehen aus sehr vielen ähnlichen Teilen, zwischen denen nichtlineare Kopplungen bestehen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139952" y="4941168"/>
            <a:ext cx="444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Notwendig – aber noch nicht hinreichend!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23897-9231-4BD3-A5BB-9C9995D59A68}" type="slidenum">
              <a:rPr lang="de-DE"/>
              <a:pPr/>
              <a:t>4</a:t>
            </a:fld>
            <a:endParaRPr lang="de-DE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4313"/>
            <a:ext cx="8476431" cy="622300"/>
          </a:xfrm>
        </p:spPr>
        <p:txBody>
          <a:bodyPr/>
          <a:lstStyle/>
          <a:p>
            <a:r>
              <a:rPr lang="de-DE" sz="3600" dirty="0" smtClean="0"/>
              <a:t>Selbstorganisation (SO)</a:t>
            </a:r>
            <a:endParaRPr lang="de-DE" sz="3600" dirty="0"/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55290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4. Hinreichende Bedingungen für SO-Prozesse</a:t>
            </a:r>
            <a:endParaRPr lang="de-DE" b="1" dirty="0"/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500" name="Rectangle 20"/>
          <p:cNvSpPr>
            <a:spLocks noChangeArrowheads="1"/>
          </p:cNvSpPr>
          <p:nvPr/>
        </p:nvSpPr>
        <p:spPr bwMode="auto">
          <a:xfrm>
            <a:off x="395536" y="1628800"/>
            <a:ext cx="8208962" cy="1697901"/>
          </a:xfrm>
          <a:prstGeom prst="rect">
            <a:avLst/>
          </a:prstGeom>
          <a:noFill/>
          <a:ln w="254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de-DE" b="1" dirty="0" smtClean="0"/>
              <a:t>Stabilitätstheorie</a:t>
            </a:r>
            <a:r>
              <a:rPr lang="de-DE" dirty="0" smtClean="0"/>
              <a:t>: es existieren im System neben stabilen auch instabile stationäre Zustände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de-DE" b="1" dirty="0" smtClean="0"/>
              <a:t>Kybernetik, Regelungstheorie</a:t>
            </a:r>
            <a:r>
              <a:rPr lang="de-DE" dirty="0" smtClean="0"/>
              <a:t>: es treten im System neben den bekannten negativen auch positive Rückkopplungen auf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95536" y="371703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Mit Hilfe dieser Begriffe ist es möglich, die Grundmechanismen von Selbstorganisationsprozessen auch ohne mathematische Analysen zu verstehen!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95536" y="494116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Mathematik wird aber notwendig, wenn man SO-Prozesse erforschen und quantitativ beschreiben möchte.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23897-9231-4BD3-A5BB-9C9995D59A68}" type="slidenum">
              <a:rPr lang="de-DE"/>
              <a:pPr/>
              <a:t>5</a:t>
            </a:fld>
            <a:endParaRPr lang="de-DE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4313"/>
            <a:ext cx="8476431" cy="622300"/>
          </a:xfrm>
        </p:spPr>
        <p:txBody>
          <a:bodyPr/>
          <a:lstStyle/>
          <a:p>
            <a:r>
              <a:rPr lang="de-DE" sz="3600" dirty="0" smtClean="0"/>
              <a:t>Selbstorganisation (SO)</a:t>
            </a:r>
            <a:endParaRPr lang="de-DE" sz="3600" dirty="0"/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25779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/>
              <a:t>5</a:t>
            </a:r>
            <a:r>
              <a:rPr lang="de-DE" b="1" dirty="0" smtClean="0"/>
              <a:t>. Was ist Stabilität?</a:t>
            </a:r>
            <a:endParaRPr lang="de-DE" b="1" dirty="0"/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95536" y="3573016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Diese Stabilität hat eine besondere Eigenschaft: sie ist </a:t>
            </a:r>
            <a:r>
              <a:rPr lang="de-DE" dirty="0" smtClean="0">
                <a:solidFill>
                  <a:srgbClr val="FF0000"/>
                </a:solidFill>
              </a:rPr>
              <a:t>asymptotisch stabil </a:t>
            </a:r>
            <a:r>
              <a:rPr lang="de-DE" dirty="0" smtClean="0"/>
              <a:t>(strenge Stabilität): nach kleinen Störungen kehrt das System in den Ausgangszustand zurück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95536" y="155679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Grundlegende Eigenschaft in unserer Umwelt: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statisch: Brücken, Gebäude sind nur stabil sinnvoll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dynamisch: regelmäßig ablaufende Vorgänge (Homöostase, Jahreszeiten, Uhr, Fahrplan)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7544" y="479715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Im Unterschied dazu ist die einfache </a:t>
            </a:r>
            <a:r>
              <a:rPr lang="de-DE" dirty="0" smtClean="0">
                <a:solidFill>
                  <a:srgbClr val="FF0000"/>
                </a:solidFill>
              </a:rPr>
              <a:t>neutrale</a:t>
            </a:r>
            <a:r>
              <a:rPr lang="de-DE" dirty="0" smtClean="0"/>
              <a:t> (schwache, labile) Stabilität meist unerwünscht: zufällige Drift der Zustandsparameter!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23897-9231-4BD3-A5BB-9C9995D59A68}" type="slidenum">
              <a:rPr lang="de-DE"/>
              <a:pPr/>
              <a:t>6</a:t>
            </a:fld>
            <a:endParaRPr lang="de-DE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4313"/>
            <a:ext cx="8476431" cy="622300"/>
          </a:xfrm>
        </p:spPr>
        <p:txBody>
          <a:bodyPr/>
          <a:lstStyle/>
          <a:p>
            <a:r>
              <a:rPr lang="de-DE" sz="3600" dirty="0" smtClean="0"/>
              <a:t>Selbstorganisation: Grundprinzipien</a:t>
            </a:r>
            <a:endParaRPr lang="de-DE" sz="3600" dirty="0"/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352692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5.1. Asymptotische Stabilität</a:t>
            </a:r>
            <a:endParaRPr lang="de-DE" b="1" dirty="0"/>
          </a:p>
        </p:txBody>
      </p:sp>
      <p:pic>
        <p:nvPicPr>
          <p:cNvPr id="276488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881" y="1552724"/>
            <a:ext cx="427038" cy="109538"/>
          </a:xfrm>
          <a:prstGeom prst="rect">
            <a:avLst/>
          </a:prstGeom>
          <a:noFill/>
        </p:spPr>
      </p:pic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6502" name="Text Box 22"/>
          <p:cNvSpPr txBox="1">
            <a:spLocks noChangeArrowheads="1"/>
          </p:cNvSpPr>
          <p:nvPr/>
        </p:nvSpPr>
        <p:spPr bwMode="auto">
          <a:xfrm>
            <a:off x="467544" y="1412776"/>
            <a:ext cx="628114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/>
              <a:t>Mechanisches Analogon:  </a:t>
            </a:r>
            <a:r>
              <a:rPr lang="de-DE" dirty="0"/>
              <a:t>R</a:t>
            </a:r>
            <a:r>
              <a:rPr lang="de-DE" dirty="0" smtClean="0"/>
              <a:t>eaktion auf zufällige Auslenkung:</a:t>
            </a:r>
            <a:endParaRPr lang="de-DE" dirty="0"/>
          </a:p>
        </p:txBody>
      </p:sp>
      <p:sp>
        <p:nvSpPr>
          <p:cNvPr id="276504" name="Ellipse1"/>
          <p:cNvSpPr>
            <a:spLocks noChangeArrowheads="1"/>
          </p:cNvSpPr>
          <p:nvPr/>
        </p:nvSpPr>
        <p:spPr bwMode="auto">
          <a:xfrm>
            <a:off x="2069331" y="3016399"/>
            <a:ext cx="200025" cy="200025"/>
          </a:xfrm>
          <a:prstGeom prst="ellipse">
            <a:avLst/>
          </a:prstGeom>
          <a:solidFill>
            <a:srgbClr val="000000"/>
          </a:solidFill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6505" name="Ellipse2"/>
          <p:cNvSpPr>
            <a:spLocks noChangeArrowheads="1"/>
          </p:cNvSpPr>
          <p:nvPr/>
        </p:nvSpPr>
        <p:spPr bwMode="auto">
          <a:xfrm>
            <a:off x="2447156" y="2825899"/>
            <a:ext cx="200025" cy="200025"/>
          </a:xfrm>
          <a:prstGeom prst="ellipse">
            <a:avLst/>
          </a:prstGeom>
          <a:solidFill>
            <a:srgbClr val="4D4D4D"/>
          </a:solidFill>
          <a:ln w="63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6506" name="Linie1"/>
          <p:cNvSpPr>
            <a:spLocks noChangeShapeType="1"/>
          </p:cNvSpPr>
          <p:nvPr/>
        </p:nvSpPr>
        <p:spPr bwMode="auto">
          <a:xfrm flipH="1">
            <a:off x="2116956" y="2730649"/>
            <a:ext cx="400050" cy="228600"/>
          </a:xfrm>
          <a:prstGeom prst="line">
            <a:avLst/>
          </a:prstGeom>
          <a:noFill/>
          <a:ln w="63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6507" name="AutoForm1"/>
          <p:cNvSpPr>
            <a:spLocks noChangeArrowheads="1"/>
          </p:cNvSpPr>
          <p:nvPr/>
        </p:nvSpPr>
        <p:spPr bwMode="auto">
          <a:xfrm flipH="1" flipV="1">
            <a:off x="1437506" y="1917849"/>
            <a:ext cx="1439863" cy="1439863"/>
          </a:xfrm>
          <a:custGeom>
            <a:avLst/>
            <a:gdLst>
              <a:gd name="G0" fmla="+- 864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640"/>
              <a:gd name="G18" fmla="*/ 864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864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864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080 w 21600"/>
              <a:gd name="T15" fmla="*/ 10800 h 21600"/>
              <a:gd name="T16" fmla="*/ 10800 w 21600"/>
              <a:gd name="T17" fmla="*/ 2160 h 21600"/>
              <a:gd name="T18" fmla="*/ 2052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160" y="10800"/>
                </a:moveTo>
                <a:cubicBezTo>
                  <a:pt x="2160" y="6028"/>
                  <a:pt x="6028" y="2160"/>
                  <a:pt x="10800" y="2160"/>
                </a:cubicBezTo>
                <a:cubicBezTo>
                  <a:pt x="15571" y="2159"/>
                  <a:pt x="19439" y="6028"/>
                  <a:pt x="1944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1968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6508" name="Linie2"/>
          <p:cNvSpPr>
            <a:spLocks noChangeShapeType="1"/>
          </p:cNvSpPr>
          <p:nvPr/>
        </p:nvSpPr>
        <p:spPr bwMode="auto">
          <a:xfrm flipH="1" flipV="1">
            <a:off x="5145906" y="2133749"/>
            <a:ext cx="0" cy="1543050"/>
          </a:xfrm>
          <a:prstGeom prst="line">
            <a:avLst/>
          </a:prstGeom>
          <a:noFill/>
          <a:ln w="1968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6509" name="Kurve1"/>
          <p:cNvSpPr>
            <a:spLocks noChangeArrowheads="1"/>
          </p:cNvSpPr>
          <p:nvPr/>
        </p:nvSpPr>
        <p:spPr bwMode="auto">
          <a:xfrm>
            <a:off x="5147494" y="2565549"/>
            <a:ext cx="2520950" cy="803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73" y="19194"/>
              </a:cxn>
              <a:cxn ang="0">
                <a:pos x="5214" y="18483"/>
              </a:cxn>
              <a:cxn ang="0">
                <a:pos x="8161" y="2843"/>
              </a:cxn>
              <a:cxn ang="0">
                <a:pos x="11108" y="13507"/>
              </a:cxn>
              <a:cxn ang="0">
                <a:pos x="13602" y="7109"/>
              </a:cxn>
              <a:cxn ang="0">
                <a:pos x="15869" y="12084"/>
              </a:cxn>
              <a:cxn ang="0">
                <a:pos x="18136" y="8530"/>
              </a:cxn>
              <a:cxn ang="0">
                <a:pos x="19949" y="10663"/>
              </a:cxn>
              <a:cxn ang="0">
                <a:pos x="19722" y="10663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634" y="3833"/>
                  <a:pt x="2129" y="15497"/>
                  <a:pt x="3173" y="19194"/>
                </a:cubicBezTo>
                <a:cubicBezTo>
                  <a:pt x="3400" y="20000"/>
                  <a:pt x="4963" y="19289"/>
                  <a:pt x="5214" y="18483"/>
                </a:cubicBezTo>
                <a:cubicBezTo>
                  <a:pt x="6211" y="15213"/>
                  <a:pt x="6982" y="3833"/>
                  <a:pt x="8161" y="2843"/>
                </a:cubicBezTo>
                <a:cubicBezTo>
                  <a:pt x="9340" y="1845"/>
                  <a:pt x="10020" y="12654"/>
                  <a:pt x="11108" y="13507"/>
                </a:cubicBezTo>
                <a:cubicBezTo>
                  <a:pt x="12196" y="14360"/>
                  <a:pt x="12649" y="7393"/>
                  <a:pt x="13602" y="7109"/>
                </a:cubicBezTo>
                <a:cubicBezTo>
                  <a:pt x="14554" y="6824"/>
                  <a:pt x="14962" y="11800"/>
                  <a:pt x="15869" y="12084"/>
                </a:cubicBezTo>
                <a:cubicBezTo>
                  <a:pt x="16775" y="12369"/>
                  <a:pt x="17319" y="8815"/>
                  <a:pt x="18136" y="8530"/>
                </a:cubicBezTo>
                <a:cubicBezTo>
                  <a:pt x="18952" y="8246"/>
                  <a:pt x="19632" y="10236"/>
                  <a:pt x="19949" y="10663"/>
                </a:cubicBezTo>
                <a:cubicBezTo>
                  <a:pt x="20000" y="10726"/>
                  <a:pt x="19768" y="10663"/>
                  <a:pt x="19722" y="10663"/>
                </a:cubicBezTo>
              </a:path>
            </a:pathLst>
          </a:custGeom>
          <a:noFill/>
          <a:ln w="19685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6510" name="Linie3"/>
          <p:cNvSpPr>
            <a:spLocks noChangeShapeType="1"/>
          </p:cNvSpPr>
          <p:nvPr/>
        </p:nvSpPr>
        <p:spPr bwMode="auto">
          <a:xfrm>
            <a:off x="5180831" y="2997349"/>
            <a:ext cx="2486025" cy="1588"/>
          </a:xfrm>
          <a:prstGeom prst="line">
            <a:avLst/>
          </a:prstGeom>
          <a:noFill/>
          <a:ln w="1968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6511" name="Rectangle 31"/>
          <p:cNvSpPr>
            <a:spLocks noChangeArrowheads="1"/>
          </p:cNvSpPr>
          <p:nvPr/>
        </p:nvSpPr>
        <p:spPr bwMode="auto">
          <a:xfrm>
            <a:off x="611560" y="5371906"/>
            <a:ext cx="386516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i="1" dirty="0" smtClean="0"/>
              <a:t>Regelung </a:t>
            </a:r>
            <a:r>
              <a:rPr lang="de-DE" i="1" dirty="0" smtClean="0">
                <a:sym typeface="Wingdings" pitchFamily="2" charset="2"/>
              </a:rPr>
              <a:t> </a:t>
            </a:r>
            <a:r>
              <a:rPr lang="de-DE" i="1" dirty="0">
                <a:solidFill>
                  <a:schemeClr val="hlink"/>
                </a:solidFill>
                <a:sym typeface="Wingdings" pitchFamily="2" charset="2"/>
              </a:rPr>
              <a:t>negative Rückkopplung</a:t>
            </a:r>
            <a:endParaRPr lang="de-DE" i="1" dirty="0">
              <a:solidFill>
                <a:schemeClr val="hlink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11560" y="4005064"/>
            <a:ext cx="694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Reibung -&gt; gedämpfte Oszillation oder gar monotone Annäherung</a:t>
            </a:r>
            <a:endParaRPr lang="de-DE" dirty="0"/>
          </a:p>
        </p:txBody>
      </p:sp>
      <p:sp>
        <p:nvSpPr>
          <p:cNvPr id="23" name="Freihandform 22"/>
          <p:cNvSpPr/>
          <p:nvPr/>
        </p:nvSpPr>
        <p:spPr bwMode="auto">
          <a:xfrm>
            <a:off x="5143500" y="2324100"/>
            <a:ext cx="2349500" cy="660400"/>
          </a:xfrm>
          <a:custGeom>
            <a:avLst/>
            <a:gdLst>
              <a:gd name="connsiteX0" fmla="*/ 0 w 2349500"/>
              <a:gd name="connsiteY0" fmla="*/ 0 h 660400"/>
              <a:gd name="connsiteX1" fmla="*/ 381000 w 2349500"/>
              <a:gd name="connsiteY1" fmla="*/ 317500 h 660400"/>
              <a:gd name="connsiteX2" fmla="*/ 965200 w 2349500"/>
              <a:gd name="connsiteY2" fmla="*/ 571500 h 660400"/>
              <a:gd name="connsiteX3" fmla="*/ 1587500 w 2349500"/>
              <a:gd name="connsiteY3" fmla="*/ 635000 h 660400"/>
              <a:gd name="connsiteX4" fmla="*/ 2349500 w 2349500"/>
              <a:gd name="connsiteY4" fmla="*/ 660400 h 660400"/>
              <a:gd name="connsiteX5" fmla="*/ 2349500 w 2349500"/>
              <a:gd name="connsiteY5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9500" h="660400">
                <a:moveTo>
                  <a:pt x="0" y="0"/>
                </a:moveTo>
                <a:cubicBezTo>
                  <a:pt x="110066" y="111125"/>
                  <a:pt x="220133" y="222250"/>
                  <a:pt x="381000" y="317500"/>
                </a:cubicBezTo>
                <a:cubicBezTo>
                  <a:pt x="541867" y="412750"/>
                  <a:pt x="764117" y="518583"/>
                  <a:pt x="965200" y="571500"/>
                </a:cubicBezTo>
                <a:cubicBezTo>
                  <a:pt x="1166283" y="624417"/>
                  <a:pt x="1356783" y="620183"/>
                  <a:pt x="1587500" y="635000"/>
                </a:cubicBezTo>
                <a:cubicBezTo>
                  <a:pt x="1818217" y="649817"/>
                  <a:pt x="2349500" y="660400"/>
                  <a:pt x="2349500" y="660400"/>
                </a:cubicBezTo>
                <a:lnTo>
                  <a:pt x="2349500" y="66040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11560" y="458112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Der Zustand des Systems ist robust bzw. strukturstabil: kleine Variationen in den Systemparametern ändern nichts am Typ des Zustandes (asymptotisch stabil)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D924C-5962-4C5B-A5EB-9A44DAC8D011}" type="slidenum">
              <a:rPr lang="de-DE"/>
              <a:pPr/>
              <a:t>7</a:t>
            </a:fld>
            <a:endParaRPr lang="de-DE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7507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28248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5.2. Neutrale Stabilität</a:t>
            </a:r>
            <a:endParaRPr lang="de-DE" b="1" dirty="0"/>
          </a:p>
        </p:txBody>
      </p:sp>
      <p:pic>
        <p:nvPicPr>
          <p:cNvPr id="277509" name="Picture 5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784600"/>
            <a:ext cx="427038" cy="109538"/>
          </a:xfrm>
          <a:prstGeom prst="rect">
            <a:avLst/>
          </a:prstGeom>
          <a:noFill/>
        </p:spPr>
      </p:pic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7511" name="Rectangle 7"/>
          <p:cNvSpPr>
            <a:spLocks noChangeArrowheads="1"/>
          </p:cNvSpPr>
          <p:nvPr/>
        </p:nvSpPr>
        <p:spPr bwMode="auto">
          <a:xfrm>
            <a:off x="684213" y="1557338"/>
            <a:ext cx="69754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de-DE" u="sng" dirty="0" smtClean="0">
                <a:solidFill>
                  <a:schemeClr val="folHlink"/>
                </a:solidFill>
              </a:rPr>
              <a:t>Einfache </a:t>
            </a:r>
            <a:r>
              <a:rPr lang="de-DE" u="sng" dirty="0">
                <a:solidFill>
                  <a:schemeClr val="folHlink"/>
                </a:solidFill>
              </a:rPr>
              <a:t>Stabilität</a:t>
            </a:r>
            <a:r>
              <a:rPr lang="de-DE" u="sng" dirty="0"/>
              <a:t> </a:t>
            </a:r>
            <a:r>
              <a:rPr lang="de-DE" dirty="0"/>
              <a:t>= Neutrale Stabilität (= neutrale Instabilität): </a:t>
            </a:r>
            <a:endParaRPr lang="de-DE" dirty="0">
              <a:latin typeface="Arial" pitchFamily="34" charset="0"/>
            </a:endParaRPr>
          </a:p>
        </p:txBody>
      </p:sp>
      <p:sp>
        <p:nvSpPr>
          <p:cNvPr id="277512" name="Ellipse3"/>
          <p:cNvSpPr>
            <a:spLocks noChangeArrowheads="1"/>
          </p:cNvSpPr>
          <p:nvPr/>
        </p:nvSpPr>
        <p:spPr bwMode="auto">
          <a:xfrm>
            <a:off x="2046288" y="2300288"/>
            <a:ext cx="228600" cy="228600"/>
          </a:xfrm>
          <a:prstGeom prst="ellipse">
            <a:avLst/>
          </a:prstGeom>
          <a:solidFill>
            <a:srgbClr val="000000"/>
          </a:solidFill>
          <a:ln w="1968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7513" name="Ellipse4"/>
          <p:cNvSpPr>
            <a:spLocks noChangeArrowheads="1"/>
          </p:cNvSpPr>
          <p:nvPr/>
        </p:nvSpPr>
        <p:spPr bwMode="auto">
          <a:xfrm>
            <a:off x="2570163" y="2309813"/>
            <a:ext cx="228600" cy="228600"/>
          </a:xfrm>
          <a:prstGeom prst="ellipse">
            <a:avLst/>
          </a:prstGeom>
          <a:solidFill>
            <a:srgbClr val="4D4D4D"/>
          </a:solidFill>
          <a:ln w="1968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7514" name="Linie4"/>
          <p:cNvSpPr>
            <a:spLocks noChangeShapeType="1"/>
          </p:cNvSpPr>
          <p:nvPr/>
        </p:nvSpPr>
        <p:spPr bwMode="auto">
          <a:xfrm>
            <a:off x="2246313" y="2216150"/>
            <a:ext cx="428625" cy="1588"/>
          </a:xfrm>
          <a:prstGeom prst="line">
            <a:avLst/>
          </a:prstGeom>
          <a:noFill/>
          <a:ln w="19685">
            <a:solidFill>
              <a:srgbClr val="000000"/>
            </a:solidFill>
            <a:round/>
            <a:headEnd type="stealth" w="med" len="med"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7515" name="Rechteck1"/>
          <p:cNvSpPr>
            <a:spLocks noChangeArrowheads="1"/>
          </p:cNvSpPr>
          <p:nvPr/>
        </p:nvSpPr>
        <p:spPr bwMode="auto">
          <a:xfrm>
            <a:off x="1474788" y="2551113"/>
            <a:ext cx="1885950" cy="228600"/>
          </a:xfrm>
          <a:prstGeom prst="rect">
            <a:avLst/>
          </a:prstGeom>
          <a:solidFill>
            <a:srgbClr val="FFFFFF"/>
          </a:solidFill>
          <a:ln w="1968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7516" name="Linie5"/>
          <p:cNvSpPr>
            <a:spLocks noChangeShapeType="1"/>
          </p:cNvSpPr>
          <p:nvPr/>
        </p:nvSpPr>
        <p:spPr bwMode="auto">
          <a:xfrm flipH="1" flipV="1">
            <a:off x="4360863" y="1989138"/>
            <a:ext cx="0" cy="1171575"/>
          </a:xfrm>
          <a:prstGeom prst="line">
            <a:avLst/>
          </a:prstGeom>
          <a:noFill/>
          <a:ln w="1968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7517" name="Linie6"/>
          <p:cNvSpPr>
            <a:spLocks noChangeShapeType="1"/>
          </p:cNvSpPr>
          <p:nvPr/>
        </p:nvSpPr>
        <p:spPr bwMode="auto">
          <a:xfrm>
            <a:off x="4332288" y="2616200"/>
            <a:ext cx="2400300" cy="1588"/>
          </a:xfrm>
          <a:prstGeom prst="line">
            <a:avLst/>
          </a:prstGeom>
          <a:noFill/>
          <a:ln w="1968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grpSp>
        <p:nvGrpSpPr>
          <p:cNvPr id="277524" name="Group 20"/>
          <p:cNvGrpSpPr>
            <a:grpSpLocks/>
          </p:cNvGrpSpPr>
          <p:nvPr/>
        </p:nvGrpSpPr>
        <p:grpSpPr bwMode="auto">
          <a:xfrm>
            <a:off x="4356100" y="2205038"/>
            <a:ext cx="2200275" cy="296862"/>
            <a:chOff x="2747" y="1378"/>
            <a:chExt cx="1386" cy="187"/>
          </a:xfrm>
        </p:grpSpPr>
        <p:sp>
          <p:nvSpPr>
            <p:cNvPr id="277518" name="Linie9"/>
            <p:cNvSpPr>
              <a:spLocks noChangeShapeType="1"/>
            </p:cNvSpPr>
            <p:nvPr/>
          </p:nvSpPr>
          <p:spPr bwMode="auto">
            <a:xfrm>
              <a:off x="3665" y="1564"/>
              <a:ext cx="468" cy="1"/>
            </a:xfrm>
            <a:prstGeom prst="line">
              <a:avLst/>
            </a:prstGeom>
            <a:noFill/>
            <a:ln w="1968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35560" tIns="35560" rIns="35560" bIns="35560"/>
            <a:lstStyle/>
            <a:p>
              <a:endParaRPr lang="de-DE"/>
            </a:p>
          </p:txBody>
        </p:sp>
        <p:sp>
          <p:nvSpPr>
            <p:cNvPr id="277519" name="Linie11"/>
            <p:cNvSpPr>
              <a:spLocks noChangeShapeType="1"/>
            </p:cNvSpPr>
            <p:nvPr/>
          </p:nvSpPr>
          <p:spPr bwMode="auto">
            <a:xfrm>
              <a:off x="3611" y="1385"/>
              <a:ext cx="54" cy="180"/>
            </a:xfrm>
            <a:prstGeom prst="line">
              <a:avLst/>
            </a:prstGeom>
            <a:noFill/>
            <a:ln w="19685">
              <a:solidFill>
                <a:schemeClr val="folHlink"/>
              </a:solidFill>
              <a:round/>
              <a:headEnd/>
              <a:tailEnd type="arrow" w="med" len="med"/>
            </a:ln>
            <a:effectLst/>
          </p:spPr>
          <p:txBody>
            <a:bodyPr lIns="35560" tIns="35560" rIns="35560" bIns="35560"/>
            <a:lstStyle/>
            <a:p>
              <a:endParaRPr lang="de-DE"/>
            </a:p>
          </p:txBody>
        </p:sp>
        <p:sp>
          <p:nvSpPr>
            <p:cNvPr id="277520" name="Linie8"/>
            <p:cNvSpPr>
              <a:spLocks noChangeShapeType="1"/>
            </p:cNvSpPr>
            <p:nvPr/>
          </p:nvSpPr>
          <p:spPr bwMode="auto">
            <a:xfrm>
              <a:off x="3161" y="1378"/>
              <a:ext cx="450" cy="1"/>
            </a:xfrm>
            <a:prstGeom prst="line">
              <a:avLst/>
            </a:prstGeom>
            <a:noFill/>
            <a:ln w="1968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35560" tIns="35560" rIns="35560" bIns="35560"/>
            <a:lstStyle/>
            <a:p>
              <a:endParaRPr lang="de-DE"/>
            </a:p>
          </p:txBody>
        </p:sp>
        <p:sp>
          <p:nvSpPr>
            <p:cNvPr id="277521" name="Linie10"/>
            <p:cNvSpPr>
              <a:spLocks noChangeShapeType="1"/>
            </p:cNvSpPr>
            <p:nvPr/>
          </p:nvSpPr>
          <p:spPr bwMode="auto">
            <a:xfrm flipV="1">
              <a:off x="3143" y="1385"/>
              <a:ext cx="18" cy="144"/>
            </a:xfrm>
            <a:prstGeom prst="line">
              <a:avLst/>
            </a:prstGeom>
            <a:noFill/>
            <a:ln w="19685">
              <a:solidFill>
                <a:schemeClr val="folHlink"/>
              </a:solidFill>
              <a:round/>
              <a:headEnd/>
              <a:tailEnd type="arrow" w="med" len="med"/>
            </a:ln>
            <a:effectLst/>
          </p:spPr>
          <p:txBody>
            <a:bodyPr lIns="35560" tIns="35560" rIns="35560" bIns="35560"/>
            <a:lstStyle/>
            <a:p>
              <a:endParaRPr lang="de-DE"/>
            </a:p>
          </p:txBody>
        </p:sp>
        <p:sp>
          <p:nvSpPr>
            <p:cNvPr id="277522" name="Linie7"/>
            <p:cNvSpPr>
              <a:spLocks noChangeShapeType="1"/>
            </p:cNvSpPr>
            <p:nvPr/>
          </p:nvSpPr>
          <p:spPr bwMode="auto">
            <a:xfrm>
              <a:off x="2747" y="1522"/>
              <a:ext cx="396" cy="1"/>
            </a:xfrm>
            <a:prstGeom prst="line">
              <a:avLst/>
            </a:prstGeom>
            <a:noFill/>
            <a:ln w="1968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35560" tIns="35560" rIns="35560" bIns="35560"/>
            <a:lstStyle/>
            <a:p>
              <a:endParaRPr lang="de-DE"/>
            </a:p>
          </p:txBody>
        </p:sp>
      </p:grpSp>
      <p:sp>
        <p:nvSpPr>
          <p:cNvPr id="277523" name="Rectangle 19"/>
          <p:cNvSpPr>
            <a:spLocks noChangeArrowheads="1"/>
          </p:cNvSpPr>
          <p:nvPr/>
        </p:nvSpPr>
        <p:spPr bwMode="auto">
          <a:xfrm>
            <a:off x="611188" y="2718972"/>
            <a:ext cx="8064500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de-DE" dirty="0"/>
          </a:p>
          <a:p>
            <a:r>
              <a:rPr lang="de-DE" dirty="0"/>
              <a:t>--&gt; es gibt ein Kontinuum von möglichen Zuständen </a:t>
            </a:r>
          </a:p>
          <a:p>
            <a:r>
              <a:rPr lang="de-DE" dirty="0"/>
              <a:t>--&gt; eine Störung führt zu einem benachbarten Zustand </a:t>
            </a:r>
            <a:r>
              <a:rPr lang="de-DE" dirty="0" smtClean="0"/>
              <a:t>-&gt; </a:t>
            </a:r>
            <a:r>
              <a:rPr lang="de-DE" dirty="0" smtClean="0">
                <a:solidFill>
                  <a:srgbClr val="FF0000"/>
                </a:solidFill>
              </a:rPr>
              <a:t>Driftbewegung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/>
              <a:t>--&gt; </a:t>
            </a:r>
            <a:r>
              <a:rPr lang="de-DE" dirty="0">
                <a:solidFill>
                  <a:srgbClr val="FF0000"/>
                </a:solidFill>
              </a:rPr>
              <a:t>nicht robust, nicht </a:t>
            </a:r>
            <a:r>
              <a:rPr lang="de-DE" dirty="0" smtClean="0">
                <a:solidFill>
                  <a:srgbClr val="FF0000"/>
                </a:solidFill>
              </a:rPr>
              <a:t>strukturstabil</a:t>
            </a:r>
            <a:r>
              <a:rPr lang="de-DE" dirty="0" smtClean="0"/>
              <a:t>: kleine Änderungen in den Systemparametern können den Stabilitätscharakter des Zustandes prinzipiell ändern -&gt; schlechtes Modell! </a:t>
            </a:r>
            <a:endParaRPr lang="de-DE" dirty="0"/>
          </a:p>
          <a:p>
            <a:r>
              <a:rPr lang="de-DE" dirty="0"/>
              <a:t>Beispiel: harmonischer Oszillator: eine solche Uhr würde niemals genau gehen können!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de-DE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BEEBD-7A8D-43F5-892D-E48C86BFA1BE}" type="slidenum">
              <a:rPr lang="de-DE"/>
              <a:pPr/>
              <a:t>8</a:t>
            </a:fld>
            <a:endParaRPr lang="de-DE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281038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6. Was ist Instabilität?</a:t>
            </a:r>
            <a:endParaRPr lang="de-DE" b="1" dirty="0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539552" y="328498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Dieser Vorgang passiert meist plötzlich, explosionsartig, selbst beschleunigt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395536" y="155679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Ist ebenfalls eine grundlegende Eigenschaft in unserer Umwelt, wenn sie auch seltener auftritt: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statisch: Brücken, Gebäude stürzen ein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dynamisch: Homöostase, Uhr, Fahrplan verliert die Regelmäßigkeit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467544" y="3933056"/>
            <a:ext cx="6661504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Weitere Beispiele: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Explosion, Kettenreaktion, thermisches Durchgehen (</a:t>
            </a:r>
            <a:r>
              <a:rPr lang="de-DE" dirty="0" err="1" smtClean="0"/>
              <a:t>runaway</a:t>
            </a:r>
            <a:r>
              <a:rPr lang="de-D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Autokatalyse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Bruchbildung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Spaltkorrosion, Lokalelementbildung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Durchbrennen von Halbleitern (Leuchtdioden)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BEEBD-7A8D-43F5-892D-E48C86BFA1BE}" type="slidenum">
              <a:rPr lang="de-DE"/>
              <a:pPr/>
              <a:t>9</a:t>
            </a:fld>
            <a:endParaRPr lang="de-DE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39757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 dirty="0" smtClean="0"/>
              <a:t>6.1. (Exponentielle) Instabilität:</a:t>
            </a:r>
            <a:endParaRPr lang="de-DE" b="1" dirty="0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9573" name="Ellipse5"/>
          <p:cNvSpPr>
            <a:spLocks noChangeArrowheads="1"/>
          </p:cNvSpPr>
          <p:nvPr/>
        </p:nvSpPr>
        <p:spPr bwMode="auto">
          <a:xfrm>
            <a:off x="2778125" y="2315393"/>
            <a:ext cx="171450" cy="171450"/>
          </a:xfrm>
          <a:prstGeom prst="ellipse">
            <a:avLst/>
          </a:prstGeom>
          <a:solidFill>
            <a:srgbClr val="000000"/>
          </a:solidFill>
          <a:ln w="1968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9574" name="Ellipse6"/>
          <p:cNvSpPr>
            <a:spLocks noChangeArrowheads="1"/>
          </p:cNvSpPr>
          <p:nvPr/>
        </p:nvSpPr>
        <p:spPr bwMode="auto">
          <a:xfrm>
            <a:off x="3244850" y="2467793"/>
            <a:ext cx="171450" cy="171450"/>
          </a:xfrm>
          <a:prstGeom prst="ellipse">
            <a:avLst/>
          </a:prstGeom>
          <a:solidFill>
            <a:srgbClr val="4D4D4D"/>
          </a:solidFill>
          <a:ln w="19685">
            <a:solidFill>
              <a:srgbClr val="000000"/>
            </a:solidFill>
            <a:round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9575" name="AutoForm2"/>
          <p:cNvSpPr>
            <a:spLocks noChangeArrowheads="1"/>
          </p:cNvSpPr>
          <p:nvPr/>
        </p:nvSpPr>
        <p:spPr bwMode="auto">
          <a:xfrm>
            <a:off x="2120900" y="2493193"/>
            <a:ext cx="1439863" cy="1439863"/>
          </a:xfrm>
          <a:custGeom>
            <a:avLst/>
            <a:gdLst>
              <a:gd name="G0" fmla="+- 864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640"/>
              <a:gd name="G18" fmla="*/ 864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864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864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080 w 21600"/>
              <a:gd name="T15" fmla="*/ 10800 h 21600"/>
              <a:gd name="T16" fmla="*/ 10800 w 21600"/>
              <a:gd name="T17" fmla="*/ 2160 h 21600"/>
              <a:gd name="T18" fmla="*/ 2052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160" y="10800"/>
                </a:moveTo>
                <a:cubicBezTo>
                  <a:pt x="2160" y="6028"/>
                  <a:pt x="6028" y="2160"/>
                  <a:pt x="10800" y="2160"/>
                </a:cubicBezTo>
                <a:cubicBezTo>
                  <a:pt x="15571" y="2159"/>
                  <a:pt x="19439" y="6028"/>
                  <a:pt x="1944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1968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9576" name="Linie12"/>
          <p:cNvSpPr>
            <a:spLocks noChangeShapeType="1"/>
          </p:cNvSpPr>
          <p:nvPr/>
        </p:nvSpPr>
        <p:spPr bwMode="auto">
          <a:xfrm flipH="1" flipV="1">
            <a:off x="4664075" y="2477318"/>
            <a:ext cx="0" cy="1143000"/>
          </a:xfrm>
          <a:prstGeom prst="line">
            <a:avLst/>
          </a:prstGeom>
          <a:noFill/>
          <a:ln w="1968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9577" name="Linie13"/>
          <p:cNvSpPr>
            <a:spLocks noChangeShapeType="1"/>
          </p:cNvSpPr>
          <p:nvPr/>
        </p:nvSpPr>
        <p:spPr bwMode="auto">
          <a:xfrm>
            <a:off x="4578350" y="3418706"/>
            <a:ext cx="2657475" cy="1587"/>
          </a:xfrm>
          <a:prstGeom prst="line">
            <a:avLst/>
          </a:prstGeom>
          <a:noFill/>
          <a:ln w="1968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9578" name="Kurve2"/>
          <p:cNvSpPr>
            <a:spLocks noChangeArrowheads="1"/>
          </p:cNvSpPr>
          <p:nvPr/>
        </p:nvSpPr>
        <p:spPr bwMode="auto">
          <a:xfrm>
            <a:off x="4664075" y="2420168"/>
            <a:ext cx="1571625" cy="942975"/>
          </a:xfrm>
          <a:custGeom>
            <a:avLst/>
            <a:gdLst/>
            <a:ahLst/>
            <a:cxnLst>
              <a:cxn ang="0">
                <a:pos x="0" y="20000"/>
              </a:cxn>
              <a:cxn ang="0">
                <a:pos x="3631" y="18787"/>
              </a:cxn>
              <a:cxn ang="0">
                <a:pos x="9454" y="15757"/>
              </a:cxn>
              <a:cxn ang="0">
                <a:pos x="10545" y="14544"/>
              </a:cxn>
              <a:cxn ang="0">
                <a:pos x="13818" y="11515"/>
              </a:cxn>
              <a:cxn ang="0">
                <a:pos x="14181" y="10909"/>
              </a:cxn>
              <a:cxn ang="0">
                <a:pos x="17454" y="6060"/>
              </a:cxn>
              <a:cxn ang="0">
                <a:pos x="17818" y="5454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20000"/>
                </a:moveTo>
                <a:cubicBezTo>
                  <a:pt x="726" y="19757"/>
                  <a:pt x="2238" y="19420"/>
                  <a:pt x="3631" y="18787"/>
                </a:cubicBezTo>
                <a:cubicBezTo>
                  <a:pt x="5527" y="17939"/>
                  <a:pt x="8072" y="16606"/>
                  <a:pt x="9454" y="15757"/>
                </a:cubicBezTo>
                <a:cubicBezTo>
                  <a:pt x="10012" y="15420"/>
                  <a:pt x="10076" y="15003"/>
                  <a:pt x="10545" y="14544"/>
                </a:cubicBezTo>
                <a:cubicBezTo>
                  <a:pt x="11418" y="13696"/>
                  <a:pt x="13090" y="12242"/>
                  <a:pt x="13818" y="11515"/>
                </a:cubicBezTo>
                <a:cubicBezTo>
                  <a:pt x="14020" y="11313"/>
                  <a:pt x="14028" y="11137"/>
                  <a:pt x="14181" y="10909"/>
                </a:cubicBezTo>
                <a:cubicBezTo>
                  <a:pt x="14907" y="9818"/>
                  <a:pt x="16727" y="7151"/>
                  <a:pt x="17454" y="6060"/>
                </a:cubicBezTo>
                <a:cubicBezTo>
                  <a:pt x="17608" y="5830"/>
                  <a:pt x="17705" y="5709"/>
                  <a:pt x="17818" y="5454"/>
                </a:cubicBezTo>
                <a:cubicBezTo>
                  <a:pt x="18327" y="4242"/>
                  <a:pt x="19563" y="1089"/>
                  <a:pt x="20000" y="0"/>
                </a:cubicBezTo>
              </a:path>
            </a:pathLst>
          </a:custGeom>
          <a:noFill/>
          <a:ln w="19685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560" tIns="35560" rIns="35560" bIns="35560"/>
          <a:lstStyle/>
          <a:p>
            <a:endParaRPr lang="de-DE"/>
          </a:p>
        </p:txBody>
      </p:sp>
      <p:sp>
        <p:nvSpPr>
          <p:cNvPr id="279579" name="Rectangle 27"/>
          <p:cNvSpPr>
            <a:spLocks noChangeArrowheads="1"/>
          </p:cNvSpPr>
          <p:nvPr/>
        </p:nvSpPr>
        <p:spPr bwMode="auto">
          <a:xfrm>
            <a:off x="468313" y="4058761"/>
            <a:ext cx="823595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dirty="0">
                <a:sym typeface="Wingdings" pitchFamily="2" charset="2"/>
              </a:rPr>
              <a:t></a:t>
            </a:r>
            <a:r>
              <a:rPr lang="de-DE" dirty="0"/>
              <a:t> jede noch so kleine Störung führt dazu, </a:t>
            </a:r>
            <a:r>
              <a:rPr lang="de-DE" dirty="0" err="1"/>
              <a:t>daß</a:t>
            </a:r>
            <a:r>
              <a:rPr lang="de-DE" dirty="0"/>
              <a:t> die Triebkraft, welche vom Zustande wegtreibt, stärker wird: </a:t>
            </a:r>
            <a:r>
              <a:rPr lang="de-DE" i="1" dirty="0">
                <a:solidFill>
                  <a:schemeClr val="hlink"/>
                </a:solidFill>
              </a:rPr>
              <a:t>selbstbeschleunigtes</a:t>
            </a:r>
            <a:r>
              <a:rPr lang="de-DE" dirty="0"/>
              <a:t> Entfernen vom Zustand</a:t>
            </a:r>
          </a:p>
          <a:p>
            <a:r>
              <a:rPr lang="de-DE" dirty="0">
                <a:sym typeface="Wingdings" pitchFamily="2" charset="2"/>
              </a:rPr>
              <a:t>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positive Rückkopplung</a:t>
            </a:r>
          </a:p>
          <a:p>
            <a:r>
              <a:rPr lang="de-DE" dirty="0" smtClean="0"/>
              <a:t>Weitere Beispiele</a:t>
            </a:r>
            <a:r>
              <a:rPr lang="de-DE" dirty="0"/>
              <a:t>: Mikrofon-Lautsprecher-Rückkopplung, </a:t>
            </a:r>
            <a:r>
              <a:rPr lang="de-DE" dirty="0" smtClean="0"/>
              <a:t>Lawine</a:t>
            </a:r>
            <a:endParaRPr lang="de-DE" i="1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67544" y="1412776"/>
            <a:ext cx="628114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/>
              <a:t>Mechanisches Analogon:  </a:t>
            </a:r>
            <a:r>
              <a:rPr lang="de-DE" dirty="0"/>
              <a:t>R</a:t>
            </a:r>
            <a:r>
              <a:rPr lang="de-DE" dirty="0" smtClean="0"/>
              <a:t>eaktion auf zufällige Auslenkung: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6_Gerischer_Modell">
  <a:themeElements>
    <a:clrScheme name="V6_Gerischer_Modell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V6_Gerischer_Mode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6_Gerischer_Modell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6_Gerischer_Modell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6_Gerischer_Modell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V6_Gerischer_Modell</Template>
  <TotalTime>0</TotalTime>
  <Words>1638</Words>
  <Application>Microsoft Office PowerPoint</Application>
  <PresentationFormat>Bildschirmpräsentation (4:3)</PresentationFormat>
  <Paragraphs>238</Paragraphs>
  <Slides>24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27" baseType="lpstr">
      <vt:lpstr>V6_Gerischer_Modell</vt:lpstr>
      <vt:lpstr>Picture</vt:lpstr>
      <vt:lpstr>Formel</vt:lpstr>
      <vt:lpstr>Selbstorganisation: Grundprinzipien</vt:lpstr>
      <vt:lpstr>Selbstorganisation</vt:lpstr>
      <vt:lpstr>Selbstorganisation (SO)</vt:lpstr>
      <vt:lpstr>Selbstorganisation (SO)</vt:lpstr>
      <vt:lpstr>Selbstorganisation (SO)</vt:lpstr>
      <vt:lpstr>Selbstorganisation: Grundprinzipien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</vt:vector>
  </TitlesOfParts>
  <Company>LAP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Korrosion (elektrochemisch)</dc:title>
  <dc:creator>Ludwig Pohlmann</dc:creator>
  <cp:lastModifiedBy>Luigi</cp:lastModifiedBy>
  <cp:revision>87</cp:revision>
  <dcterms:created xsi:type="dcterms:W3CDTF">2012-01-09T21:40:39Z</dcterms:created>
  <dcterms:modified xsi:type="dcterms:W3CDTF">2013-01-23T19:35:03Z</dcterms:modified>
</cp:coreProperties>
</file>